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7" r:id="rId3"/>
    <p:sldId id="289" r:id="rId4"/>
    <p:sldId id="288" r:id="rId5"/>
    <p:sldId id="290" r:id="rId6"/>
    <p:sldId id="264" r:id="rId7"/>
    <p:sldId id="265" r:id="rId8"/>
    <p:sldId id="266" r:id="rId9"/>
    <p:sldId id="258" r:id="rId10"/>
    <p:sldId id="269" r:id="rId11"/>
    <p:sldId id="267" r:id="rId12"/>
    <p:sldId id="268" r:id="rId13"/>
    <p:sldId id="259" r:id="rId14"/>
    <p:sldId id="274" r:id="rId15"/>
    <p:sldId id="275" r:id="rId16"/>
    <p:sldId id="276" r:id="rId17"/>
    <p:sldId id="260" r:id="rId18"/>
    <p:sldId id="277" r:id="rId19"/>
    <p:sldId id="278" r:id="rId20"/>
    <p:sldId id="279" r:id="rId21"/>
    <p:sldId id="280" r:id="rId22"/>
    <p:sldId id="261" r:id="rId23"/>
    <p:sldId id="283" r:id="rId24"/>
    <p:sldId id="284" r:id="rId25"/>
    <p:sldId id="285" r:id="rId26"/>
    <p:sldId id="262" r:id="rId27"/>
    <p:sldId id="263" r:id="rId28"/>
    <p:sldId id="286" r:id="rId29"/>
    <p:sldId id="291"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6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0935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1512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4455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49315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31375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5227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66250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40788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4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39989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9475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135287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726756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879261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20593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41044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82182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77186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2741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1867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4104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5229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tyle>
          <a:lnRef idx="0">
            <a:scrgbClr r="0" g="0" b="0"/>
          </a:lnRef>
          <a:fillRef idx="1003">
            <a:schemeClr val="dk1"/>
          </a:fillRef>
          <a:effectRef idx="0">
            <a:scrgbClr r="0" g="0" b="0"/>
          </a:effectRef>
          <a:fontRef idx="major"/>
        </p:style>
        <p:txBody>
          <a:bodyPr/>
          <a:lstStyle/>
          <a:p>
            <a:endParaRPr lang="en-IN" dirty="0"/>
          </a:p>
        </p:txBody>
      </p:sp>
      <p:sp>
        <p:nvSpPr>
          <p:cNvPr id="5" name="Text 2"/>
          <p:cNvSpPr/>
          <p:nvPr/>
        </p:nvSpPr>
        <p:spPr>
          <a:xfrm>
            <a:off x="833200" y="2486526"/>
            <a:ext cx="6273454" cy="1745074"/>
          </a:xfrm>
          <a:prstGeom prst="rect">
            <a:avLst/>
          </a:prstGeom>
          <a:noFill/>
          <a:ln/>
        </p:spPr>
        <p:txBody>
          <a:bodyPr wrap="square" rtlCol="0" anchor="t"/>
          <a:lstStyle/>
          <a:p>
            <a:pPr marL="0" indent="0">
              <a:lnSpc>
                <a:spcPts val="7545"/>
              </a:lnSpc>
              <a:buNone/>
            </a:pPr>
            <a:r>
              <a:rPr lang="en-US" sz="6036" dirty="0">
                <a:solidFill>
                  <a:srgbClr val="EBCCBB"/>
                </a:solidFill>
                <a:latin typeface="Gelasio" pitchFamily="34" charset="0"/>
                <a:ea typeface="Gelasio" pitchFamily="34" charset="-122"/>
                <a:cs typeface="Gelasio" pitchFamily="34" charset="-120"/>
              </a:rPr>
              <a:t>EV Data: Powering Insights</a:t>
            </a:r>
            <a:endParaRPr lang="en-US" sz="6036" dirty="0"/>
          </a:p>
        </p:txBody>
      </p:sp>
      <p:sp>
        <p:nvSpPr>
          <p:cNvPr id="6" name="Text 3"/>
          <p:cNvSpPr/>
          <p:nvPr/>
        </p:nvSpPr>
        <p:spPr>
          <a:xfrm>
            <a:off x="833200" y="4564856"/>
            <a:ext cx="3642548" cy="388859"/>
          </a:xfrm>
          <a:prstGeom prst="rect">
            <a:avLst/>
          </a:prstGeom>
          <a:noFill/>
          <a:ln/>
        </p:spPr>
        <p:txBody>
          <a:bodyPr wrap="square" rtlCol="0" anchor="t"/>
          <a:lstStyle/>
          <a:p>
            <a:pPr marL="0" indent="0">
              <a:lnSpc>
                <a:spcPts val="2799"/>
              </a:lnSpc>
              <a:buNone/>
            </a:pPr>
            <a:r>
              <a:rPr lang="en-GB" sz="1750" dirty="0">
                <a:solidFill>
                  <a:srgbClr val="C9C2C0"/>
                </a:solidFill>
                <a:latin typeface="Gelasio" pitchFamily="34" charset="0"/>
                <a:ea typeface="Gelasio" pitchFamily="34" charset="-122"/>
                <a:cs typeface="Gelasio" pitchFamily="34" charset="-120"/>
              </a:rPr>
              <a:t>SQL Drives EV Analysis			</a:t>
            </a:r>
          </a:p>
        </p:txBody>
      </p:sp>
      <p:sp>
        <p:nvSpPr>
          <p:cNvPr id="7" name="Shape 4"/>
          <p:cNvSpPr/>
          <p:nvPr/>
        </p:nvSpPr>
        <p:spPr>
          <a:xfrm>
            <a:off x="833199" y="5542240"/>
            <a:ext cx="355402" cy="355402"/>
          </a:xfrm>
          <a:prstGeom prst="roundRect">
            <a:avLst>
              <a:gd name="adj" fmla="val 25726039"/>
            </a:avLst>
          </a:prstGeom>
          <a:solidFill>
            <a:srgbClr val="F2B7FC"/>
          </a:solidFill>
          <a:ln w="7620">
            <a:solidFill>
              <a:srgbClr val="FFFFFF"/>
            </a:solidFill>
            <a:prstDash val="solid"/>
          </a:ln>
        </p:spPr>
        <p:txBody>
          <a:bodyPr/>
          <a:lstStyle/>
          <a:p>
            <a:r>
              <a:rPr lang="en-US" dirty="0"/>
              <a:t>P</a:t>
            </a:r>
            <a:endParaRPr lang="en-IN" dirty="0"/>
          </a:p>
        </p:txBody>
      </p:sp>
      <p:sp>
        <p:nvSpPr>
          <p:cNvPr id="8" name="Text 5"/>
          <p:cNvSpPr/>
          <p:nvPr/>
        </p:nvSpPr>
        <p:spPr>
          <a:xfrm>
            <a:off x="915829" y="5646777"/>
            <a:ext cx="190143" cy="146328"/>
          </a:xfrm>
          <a:prstGeom prst="rect">
            <a:avLst/>
          </a:prstGeom>
          <a:noFill/>
          <a:ln/>
        </p:spPr>
        <p:txBody>
          <a:bodyPr wrap="none" rtlCol="0" anchor="t"/>
          <a:lstStyle/>
          <a:p>
            <a:pPr marL="0" indent="0" algn="ctr">
              <a:lnSpc>
                <a:spcPts val="1152"/>
              </a:lnSpc>
              <a:buNone/>
            </a:pPr>
            <a:endParaRPr lang="en-US" sz="1152" dirty="0"/>
          </a:p>
        </p:txBody>
      </p:sp>
      <p:sp>
        <p:nvSpPr>
          <p:cNvPr id="9" name="Text 6"/>
          <p:cNvSpPr/>
          <p:nvPr/>
        </p:nvSpPr>
        <p:spPr>
          <a:xfrm>
            <a:off x="1299686" y="5525572"/>
            <a:ext cx="1873329" cy="388858"/>
          </a:xfrm>
          <a:prstGeom prst="rect">
            <a:avLst/>
          </a:prstGeom>
          <a:noFill/>
          <a:ln/>
        </p:spPr>
        <p:txBody>
          <a:bodyPr wrap="none" rtlCol="0" anchor="t"/>
          <a:lstStyle/>
          <a:p>
            <a:pPr marL="0" indent="0" algn="l">
              <a:lnSpc>
                <a:spcPts val="3062"/>
              </a:lnSpc>
              <a:buNone/>
            </a:pPr>
            <a:r>
              <a:rPr lang="en-US" sz="2187" b="1" dirty="0">
                <a:solidFill>
                  <a:srgbClr val="C9C2C0"/>
                </a:solidFill>
                <a:latin typeface="Gelasio" pitchFamily="34" charset="0"/>
                <a:ea typeface="Gelasio" pitchFamily="34" charset="-122"/>
                <a:cs typeface="Gelasio" pitchFamily="34" charset="-120"/>
              </a:rPr>
              <a:t>By </a:t>
            </a:r>
            <a:r>
              <a:rPr lang="en-US" sz="2187" b="1" dirty="0" err="1">
                <a:solidFill>
                  <a:srgbClr val="C9C2C0"/>
                </a:solidFill>
                <a:latin typeface="Gelasio" pitchFamily="34" charset="0"/>
                <a:ea typeface="Gelasio" pitchFamily="34" charset="-122"/>
                <a:cs typeface="Gelasio" pitchFamily="34" charset="-120"/>
              </a:rPr>
              <a:t>Pranali</a:t>
            </a:r>
            <a:r>
              <a:rPr lang="en-US" sz="2187" b="1" dirty="0">
                <a:solidFill>
                  <a:srgbClr val="C9C2C0"/>
                </a:solidFill>
                <a:latin typeface="Gelasio" pitchFamily="34" charset="0"/>
                <a:ea typeface="Gelasio" pitchFamily="34" charset="-122"/>
                <a:cs typeface="Gelasio" pitchFamily="34" charset="-120"/>
              </a:rPr>
              <a:t> Rayasane</a:t>
            </a:r>
            <a:endParaRPr lang="en-US" sz="2187" dirty="0"/>
          </a:p>
        </p:txBody>
      </p:sp>
      <p:pic>
        <p:nvPicPr>
          <p:cNvPr id="11" name="Picture 10">
            <a:extLst>
              <a:ext uri="{FF2B5EF4-FFF2-40B4-BE49-F238E27FC236}">
                <a16:creationId xmlns:a16="http://schemas.microsoft.com/office/drawing/2014/main" id="{83398A89-BB5E-E6B8-66EB-FDDD05EBB805}"/>
              </a:ext>
            </a:extLst>
          </p:cNvPr>
          <p:cNvPicPr>
            <a:picLocks noChangeAspect="1"/>
          </p:cNvPicPr>
          <p:nvPr/>
        </p:nvPicPr>
        <p:blipFill>
          <a:blip r:embed="rId3"/>
          <a:stretch>
            <a:fillRect/>
          </a:stretch>
        </p:blipFill>
        <p:spPr>
          <a:xfrm>
            <a:off x="7716252" y="0"/>
            <a:ext cx="6914147" cy="822960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7620" y="0"/>
            <a:ext cx="14630400" cy="8229600"/>
          </a:xfrm>
          <a:prstGeom prst="rect">
            <a:avLst/>
          </a:prstGeom>
          <a:solidFill>
            <a:schemeClr val="tx2">
              <a:lumMod val="75000"/>
            </a:schemeClr>
          </a:solidFill>
          <a:ln/>
        </p:spPr>
      </p:sp>
      <p:sp>
        <p:nvSpPr>
          <p:cNvPr id="5" name="Text 2"/>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Statistics</a:t>
            </a:r>
            <a:endParaRPr lang="en-US" sz="4374" dirty="0"/>
          </a:p>
        </p:txBody>
      </p:sp>
      <p:sp>
        <p:nvSpPr>
          <p:cNvPr id="6" name="Shape 3"/>
          <p:cNvSpPr/>
          <p:nvPr/>
        </p:nvSpPr>
        <p:spPr>
          <a:xfrm>
            <a:off x="4240827" y="1470028"/>
            <a:ext cx="499943" cy="499943"/>
          </a:xfrm>
          <a:prstGeom prst="roundRect">
            <a:avLst>
              <a:gd name="adj" fmla="val 26667"/>
            </a:avLst>
          </a:prstGeom>
          <a:solidFill>
            <a:srgbClr val="343131"/>
          </a:solidFill>
          <a:ln/>
        </p:spPr>
      </p:sp>
      <p:sp>
        <p:nvSpPr>
          <p:cNvPr id="7" name="Text 4"/>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5</a:t>
            </a:r>
            <a:endParaRPr lang="en-US" sz="2624" dirty="0"/>
          </a:p>
        </p:txBody>
      </p:sp>
      <p:sp>
        <p:nvSpPr>
          <p:cNvPr id="8" name="Text 5"/>
          <p:cNvSpPr/>
          <p:nvPr/>
        </p:nvSpPr>
        <p:spPr>
          <a:xfrm>
            <a:off x="5212913" y="1457802"/>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Total Electric Vehicles Count</a:t>
            </a:r>
            <a:endParaRPr lang="en-US" sz="2187" dirty="0"/>
          </a:p>
        </p:txBody>
      </p:sp>
      <p:sp>
        <p:nvSpPr>
          <p:cNvPr id="9" name="Text 6"/>
          <p:cNvSpPr/>
          <p:nvPr/>
        </p:nvSpPr>
        <p:spPr>
          <a:xfrm>
            <a:off x="4990742" y="2107644"/>
            <a:ext cx="382000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Provide the total quantity of vehicles from the dataset</a:t>
            </a:r>
            <a:endParaRPr lang="en-US" sz="1750" dirty="0"/>
          </a:p>
        </p:txBody>
      </p:sp>
      <p:sp>
        <p:nvSpPr>
          <p:cNvPr id="11" name="Text 8"/>
          <p:cNvSpPr/>
          <p:nvPr/>
        </p:nvSpPr>
        <p:spPr>
          <a:xfrm>
            <a:off x="9411891" y="3545681"/>
            <a:ext cx="186214"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4648795" y="5208984"/>
            <a:ext cx="183952" cy="416481"/>
          </a:xfrm>
          <a:prstGeom prst="rect">
            <a:avLst/>
          </a:prstGeom>
          <a:noFill/>
          <a:ln/>
        </p:spPr>
        <p:txBody>
          <a:bodyPr wrap="none" rtlCol="0" anchor="t"/>
          <a:lstStyle/>
          <a:p>
            <a:pPr marL="0" indent="0" algn="ctr">
              <a:lnSpc>
                <a:spcPts val="3281"/>
              </a:lnSpc>
              <a:buNone/>
            </a:pPr>
            <a:endParaRPr lang="en-US" sz="2624" dirty="0"/>
          </a:p>
        </p:txBody>
      </p:sp>
      <p:sp>
        <p:nvSpPr>
          <p:cNvPr id="21" name="Text 4">
            <a:extLst>
              <a:ext uri="{FF2B5EF4-FFF2-40B4-BE49-F238E27FC236}">
                <a16:creationId xmlns:a16="http://schemas.microsoft.com/office/drawing/2014/main" id="{7689673B-DCB9-3C0E-DF53-EA05B806A297}"/>
              </a:ext>
            </a:extLst>
          </p:cNvPr>
          <p:cNvSpPr/>
          <p:nvPr/>
        </p:nvSpPr>
        <p:spPr>
          <a:xfrm>
            <a:off x="11461531" y="3121572"/>
            <a:ext cx="2569664" cy="4621096"/>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To give you a comprehensive understanding of the EV market, we've included a query that counts the total number of electric vehicles in our database. This information can help you gauge the scale and growth of this rapidly evolving industry.</a:t>
            </a:r>
            <a:endParaRPr lang="en-US" sz="1800" dirty="0">
              <a:solidFill>
                <a:schemeClr val="accent6">
                  <a:lumMod val="40000"/>
                  <a:lumOff val="60000"/>
                </a:schemeClr>
              </a:solidFill>
            </a:endParaRPr>
          </a:p>
        </p:txBody>
      </p:sp>
      <p:sp>
        <p:nvSpPr>
          <p:cNvPr id="24" name="Rectangle 23">
            <a:extLst>
              <a:ext uri="{FF2B5EF4-FFF2-40B4-BE49-F238E27FC236}">
                <a16:creationId xmlns:a16="http://schemas.microsoft.com/office/drawing/2014/main" id="{3BB8E9FA-F2EA-1E3D-AC61-EC9EA9DF30CF}"/>
              </a:ext>
            </a:extLst>
          </p:cNvPr>
          <p:cNvSpPr/>
          <p:nvPr/>
        </p:nvSpPr>
        <p:spPr>
          <a:xfrm>
            <a:off x="10366989" y="4992331"/>
            <a:ext cx="630620" cy="1581369"/>
          </a:xfrm>
          <a:prstGeom prst="rect">
            <a:avLst/>
          </a:prstGeom>
          <a:noFill/>
          <a:ln>
            <a:solidFill>
              <a:schemeClr val="tx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1EE04FB-9718-9601-0441-7959053AFF49}"/>
              </a:ext>
            </a:extLst>
          </p:cNvPr>
          <p:cNvPicPr>
            <a:picLocks noChangeAspect="1"/>
          </p:cNvPicPr>
          <p:nvPr/>
        </p:nvPicPr>
        <p:blipFill>
          <a:blip r:embed="rId3"/>
          <a:stretch>
            <a:fillRect/>
          </a:stretch>
        </p:blipFill>
        <p:spPr>
          <a:xfrm>
            <a:off x="4101613" y="3336758"/>
            <a:ext cx="6942125" cy="3254214"/>
          </a:xfrm>
          <a:prstGeom prst="rect">
            <a:avLst/>
          </a:prstGeom>
        </p:spPr>
      </p:pic>
      <p:pic>
        <p:nvPicPr>
          <p:cNvPr id="18" name="Picture 17">
            <a:extLst>
              <a:ext uri="{FF2B5EF4-FFF2-40B4-BE49-F238E27FC236}">
                <a16:creationId xmlns:a16="http://schemas.microsoft.com/office/drawing/2014/main" id="{84A4B427-27D2-7FBC-5BD7-52469D3EAAE1}"/>
              </a:ext>
            </a:extLst>
          </p:cNvPr>
          <p:cNvPicPr>
            <a:picLocks noChangeAspect="1"/>
          </p:cNvPicPr>
          <p:nvPr/>
        </p:nvPicPr>
        <p:blipFill>
          <a:blip r:embed="rId4"/>
          <a:stretch>
            <a:fillRect/>
          </a:stretch>
        </p:blipFill>
        <p:spPr>
          <a:xfrm>
            <a:off x="-15240" y="-1"/>
            <a:ext cx="3289424" cy="8229601"/>
          </a:xfrm>
          <a:prstGeom prst="rect">
            <a:avLst/>
          </a:prstGeom>
          <a:ln>
            <a:noFill/>
          </a:ln>
          <a:effectLst>
            <a:softEdge rad="112500"/>
          </a:effectLst>
        </p:spPr>
      </p:pic>
    </p:spTree>
    <p:extLst>
      <p:ext uri="{BB962C8B-B14F-4D97-AF65-F5344CB8AC3E}">
        <p14:creationId xmlns:p14="http://schemas.microsoft.com/office/powerpoint/2010/main" val="285047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50000"/>
            </a:schemeClr>
          </a:solidFill>
          <a:ln/>
        </p:spPr>
      </p:sp>
      <p:sp>
        <p:nvSpPr>
          <p:cNvPr id="7" name="Text 4"/>
          <p:cNvSpPr/>
          <p:nvPr/>
        </p:nvSpPr>
        <p:spPr>
          <a:xfrm>
            <a:off x="4669154" y="3545680"/>
            <a:ext cx="143232" cy="416481"/>
          </a:xfrm>
          <a:prstGeom prst="rect">
            <a:avLst/>
          </a:prstGeom>
          <a:noFill/>
          <a:ln/>
        </p:spPr>
        <p:txBody>
          <a:bodyPr wrap="none" rtlCol="0" anchor="t"/>
          <a:lstStyle/>
          <a:p>
            <a:pPr marL="0" indent="0" algn="ctr">
              <a:lnSpc>
                <a:spcPts val="3281"/>
              </a:lnSpc>
              <a:buNone/>
            </a:pPr>
            <a:endParaRPr lang="en-US" sz="2624" dirty="0"/>
          </a:p>
        </p:txBody>
      </p:sp>
      <p:sp>
        <p:nvSpPr>
          <p:cNvPr id="11" name="Text 8"/>
          <p:cNvSpPr/>
          <p:nvPr/>
        </p:nvSpPr>
        <p:spPr>
          <a:xfrm>
            <a:off x="9411891" y="3545681"/>
            <a:ext cx="186214"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4648795" y="5208984"/>
            <a:ext cx="183952" cy="416481"/>
          </a:xfrm>
          <a:prstGeom prst="rect">
            <a:avLst/>
          </a:prstGeom>
          <a:noFill/>
          <a:ln/>
        </p:spPr>
        <p:txBody>
          <a:bodyPr wrap="none" rtlCol="0" anchor="t"/>
          <a:lstStyle/>
          <a:p>
            <a:pPr marL="0" indent="0" algn="ctr">
              <a:lnSpc>
                <a:spcPts val="3281"/>
              </a:lnSpc>
              <a:buNone/>
            </a:pPr>
            <a:endParaRPr lang="en-US" sz="2624" dirty="0"/>
          </a:p>
        </p:txBody>
      </p:sp>
      <p:sp>
        <p:nvSpPr>
          <p:cNvPr id="18" name="Text 2">
            <a:extLst>
              <a:ext uri="{FF2B5EF4-FFF2-40B4-BE49-F238E27FC236}">
                <a16:creationId xmlns:a16="http://schemas.microsoft.com/office/drawing/2014/main" id="{59FA9DFE-E3D2-FC48-073D-3AB3F84DF4D1}"/>
              </a:ext>
            </a:extLst>
          </p:cNvPr>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Statistics</a:t>
            </a:r>
            <a:endParaRPr lang="en-US" sz="4374" dirty="0"/>
          </a:p>
        </p:txBody>
      </p:sp>
      <p:sp>
        <p:nvSpPr>
          <p:cNvPr id="19" name="Text 5">
            <a:extLst>
              <a:ext uri="{FF2B5EF4-FFF2-40B4-BE49-F238E27FC236}">
                <a16:creationId xmlns:a16="http://schemas.microsoft.com/office/drawing/2014/main" id="{EF2E6723-5776-A2C1-50F0-2176D011DFD7}"/>
              </a:ext>
            </a:extLst>
          </p:cNvPr>
          <p:cNvSpPr/>
          <p:nvPr/>
        </p:nvSpPr>
        <p:spPr>
          <a:xfrm>
            <a:off x="5212913" y="1457802"/>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Average Electric Range</a:t>
            </a:r>
            <a:endParaRPr lang="en-US" sz="2187" dirty="0"/>
          </a:p>
        </p:txBody>
      </p:sp>
      <p:sp>
        <p:nvSpPr>
          <p:cNvPr id="20" name="Shape 3">
            <a:extLst>
              <a:ext uri="{FF2B5EF4-FFF2-40B4-BE49-F238E27FC236}">
                <a16:creationId xmlns:a16="http://schemas.microsoft.com/office/drawing/2014/main" id="{6B57497B-B9F4-C212-C4F2-78BC54DF8F1E}"/>
              </a:ext>
            </a:extLst>
          </p:cNvPr>
          <p:cNvSpPr/>
          <p:nvPr/>
        </p:nvSpPr>
        <p:spPr>
          <a:xfrm>
            <a:off x="4240827" y="1470028"/>
            <a:ext cx="499943" cy="499943"/>
          </a:xfrm>
          <a:prstGeom prst="roundRect">
            <a:avLst>
              <a:gd name="adj" fmla="val 26667"/>
            </a:avLst>
          </a:prstGeom>
          <a:solidFill>
            <a:srgbClr val="343131"/>
          </a:solidFill>
          <a:ln/>
        </p:spPr>
      </p:sp>
      <p:sp>
        <p:nvSpPr>
          <p:cNvPr id="21" name="Text 4">
            <a:extLst>
              <a:ext uri="{FF2B5EF4-FFF2-40B4-BE49-F238E27FC236}">
                <a16:creationId xmlns:a16="http://schemas.microsoft.com/office/drawing/2014/main" id="{A3F7F348-BABE-8706-2CCC-1E506183EBF5}"/>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6</a:t>
            </a:r>
            <a:endParaRPr lang="en-US" sz="2624" dirty="0"/>
          </a:p>
        </p:txBody>
      </p:sp>
      <p:sp>
        <p:nvSpPr>
          <p:cNvPr id="22" name="Text 6">
            <a:extLst>
              <a:ext uri="{FF2B5EF4-FFF2-40B4-BE49-F238E27FC236}">
                <a16:creationId xmlns:a16="http://schemas.microsoft.com/office/drawing/2014/main" id="{EEF7C27C-F34B-9CCE-5C0E-58D0A021924F}"/>
              </a:ext>
            </a:extLst>
          </p:cNvPr>
          <p:cNvSpPr/>
          <p:nvPr/>
        </p:nvSpPr>
        <p:spPr>
          <a:xfrm>
            <a:off x="4990742" y="2107644"/>
            <a:ext cx="382000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Provide the overall count of electric vehicles in the dataset.</a:t>
            </a:r>
            <a:endParaRPr lang="en-US" sz="1750" dirty="0"/>
          </a:p>
        </p:txBody>
      </p:sp>
      <p:sp>
        <p:nvSpPr>
          <p:cNvPr id="26" name="Text 4">
            <a:extLst>
              <a:ext uri="{FF2B5EF4-FFF2-40B4-BE49-F238E27FC236}">
                <a16:creationId xmlns:a16="http://schemas.microsoft.com/office/drawing/2014/main" id="{C6B35B88-E320-1C54-7E93-BF7A7388CCE5}"/>
              </a:ext>
            </a:extLst>
          </p:cNvPr>
          <p:cNvSpPr/>
          <p:nvPr/>
        </p:nvSpPr>
        <p:spPr>
          <a:xfrm>
            <a:off x="11461531" y="3121572"/>
            <a:ext cx="2569664" cy="4621096"/>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Knowing the average electric range of the vehicles in our database is crucial for understanding the capabilities and performance of these eco-friendly cars. Our query provides this valuable data point to help you make informed decisions.</a:t>
            </a:r>
            <a:endParaRPr lang="en-US" sz="1800" dirty="0">
              <a:solidFill>
                <a:schemeClr val="accent6">
                  <a:lumMod val="40000"/>
                  <a:lumOff val="60000"/>
                </a:schemeClr>
              </a:solidFill>
            </a:endParaRPr>
          </a:p>
        </p:txBody>
      </p:sp>
      <p:pic>
        <p:nvPicPr>
          <p:cNvPr id="6" name="Picture 5">
            <a:extLst>
              <a:ext uri="{FF2B5EF4-FFF2-40B4-BE49-F238E27FC236}">
                <a16:creationId xmlns:a16="http://schemas.microsoft.com/office/drawing/2014/main" id="{17C5401D-B238-124D-560B-A211158B6949}"/>
              </a:ext>
            </a:extLst>
          </p:cNvPr>
          <p:cNvPicPr>
            <a:picLocks noChangeAspect="1"/>
          </p:cNvPicPr>
          <p:nvPr/>
        </p:nvPicPr>
        <p:blipFill>
          <a:blip r:embed="rId3"/>
          <a:stretch>
            <a:fillRect/>
          </a:stretch>
        </p:blipFill>
        <p:spPr>
          <a:xfrm>
            <a:off x="4562414" y="3386496"/>
            <a:ext cx="5495985" cy="3644975"/>
          </a:xfrm>
          <a:prstGeom prst="rect">
            <a:avLst/>
          </a:prstGeom>
        </p:spPr>
      </p:pic>
      <p:pic>
        <p:nvPicPr>
          <p:cNvPr id="9" name="Picture 8">
            <a:extLst>
              <a:ext uri="{FF2B5EF4-FFF2-40B4-BE49-F238E27FC236}">
                <a16:creationId xmlns:a16="http://schemas.microsoft.com/office/drawing/2014/main" id="{289CD037-5973-46A2-17BC-680D7C57F2D8}"/>
              </a:ext>
            </a:extLst>
          </p:cNvPr>
          <p:cNvPicPr>
            <a:picLocks noChangeAspect="1"/>
          </p:cNvPicPr>
          <p:nvPr/>
        </p:nvPicPr>
        <p:blipFill>
          <a:blip r:embed="rId4"/>
          <a:stretch>
            <a:fillRect/>
          </a:stretch>
        </p:blipFill>
        <p:spPr>
          <a:xfrm>
            <a:off x="-75635" y="0"/>
            <a:ext cx="3234917" cy="8229600"/>
          </a:xfrm>
          <a:prstGeom prst="rect">
            <a:avLst/>
          </a:prstGeom>
          <a:ln>
            <a:noFill/>
          </a:ln>
          <a:effectLst>
            <a:softEdge rad="112500"/>
          </a:effectLst>
        </p:spPr>
      </p:pic>
    </p:spTree>
    <p:extLst>
      <p:ext uri="{BB962C8B-B14F-4D97-AF65-F5344CB8AC3E}">
        <p14:creationId xmlns:p14="http://schemas.microsoft.com/office/powerpoint/2010/main" val="427778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50000"/>
            </a:schemeClr>
          </a:solidFill>
          <a:ln/>
        </p:spPr>
      </p:sp>
      <p:sp>
        <p:nvSpPr>
          <p:cNvPr id="7" name="Text 4"/>
          <p:cNvSpPr/>
          <p:nvPr/>
        </p:nvSpPr>
        <p:spPr>
          <a:xfrm>
            <a:off x="4669154" y="3545680"/>
            <a:ext cx="143232" cy="416481"/>
          </a:xfrm>
          <a:prstGeom prst="rect">
            <a:avLst/>
          </a:prstGeom>
          <a:noFill/>
          <a:ln/>
        </p:spPr>
        <p:txBody>
          <a:bodyPr wrap="none" rtlCol="0" anchor="t"/>
          <a:lstStyle/>
          <a:p>
            <a:pPr marL="0" indent="0" algn="ctr">
              <a:lnSpc>
                <a:spcPts val="3281"/>
              </a:lnSpc>
              <a:buNone/>
            </a:pPr>
            <a:endParaRPr lang="en-US" sz="2624" dirty="0"/>
          </a:p>
        </p:txBody>
      </p:sp>
      <p:sp>
        <p:nvSpPr>
          <p:cNvPr id="11" name="Text 8"/>
          <p:cNvSpPr/>
          <p:nvPr/>
        </p:nvSpPr>
        <p:spPr>
          <a:xfrm>
            <a:off x="9411891" y="3545681"/>
            <a:ext cx="186214"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4648795" y="5208984"/>
            <a:ext cx="183952" cy="416481"/>
          </a:xfrm>
          <a:prstGeom prst="rect">
            <a:avLst/>
          </a:prstGeom>
          <a:noFill/>
          <a:ln/>
        </p:spPr>
        <p:txBody>
          <a:bodyPr wrap="none" rtlCol="0" anchor="t"/>
          <a:lstStyle/>
          <a:p>
            <a:pPr marL="0" indent="0" algn="ctr">
              <a:lnSpc>
                <a:spcPts val="3281"/>
              </a:lnSpc>
              <a:buNone/>
            </a:pPr>
            <a:endParaRPr lang="en-US" sz="2624" dirty="0"/>
          </a:p>
        </p:txBody>
      </p:sp>
      <p:sp>
        <p:nvSpPr>
          <p:cNvPr id="18" name="Text 2">
            <a:extLst>
              <a:ext uri="{FF2B5EF4-FFF2-40B4-BE49-F238E27FC236}">
                <a16:creationId xmlns:a16="http://schemas.microsoft.com/office/drawing/2014/main" id="{03B1C4B0-9164-81EF-814C-0921A308D306}"/>
              </a:ext>
            </a:extLst>
          </p:cNvPr>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Statistics</a:t>
            </a:r>
            <a:endParaRPr lang="en-US" sz="4374" dirty="0"/>
          </a:p>
        </p:txBody>
      </p:sp>
      <p:sp>
        <p:nvSpPr>
          <p:cNvPr id="19" name="Text 5">
            <a:extLst>
              <a:ext uri="{FF2B5EF4-FFF2-40B4-BE49-F238E27FC236}">
                <a16:creationId xmlns:a16="http://schemas.microsoft.com/office/drawing/2014/main" id="{3BB55572-D988-EF8C-6CF1-BA77832417F5}"/>
              </a:ext>
            </a:extLst>
          </p:cNvPr>
          <p:cNvSpPr/>
          <p:nvPr/>
        </p:nvSpPr>
        <p:spPr>
          <a:xfrm>
            <a:off x="5212913" y="1457802"/>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Top 5 Highest MSRP</a:t>
            </a:r>
            <a:endParaRPr lang="en-US" sz="2187" dirty="0"/>
          </a:p>
        </p:txBody>
      </p:sp>
      <p:sp>
        <p:nvSpPr>
          <p:cNvPr id="20" name="Shape 3">
            <a:extLst>
              <a:ext uri="{FF2B5EF4-FFF2-40B4-BE49-F238E27FC236}">
                <a16:creationId xmlns:a16="http://schemas.microsoft.com/office/drawing/2014/main" id="{99F133B1-3B75-AFC2-F0C1-6B7094D129BF}"/>
              </a:ext>
            </a:extLst>
          </p:cNvPr>
          <p:cNvSpPr/>
          <p:nvPr/>
        </p:nvSpPr>
        <p:spPr>
          <a:xfrm>
            <a:off x="4240827" y="1470028"/>
            <a:ext cx="499943" cy="499943"/>
          </a:xfrm>
          <a:prstGeom prst="roundRect">
            <a:avLst>
              <a:gd name="adj" fmla="val 26667"/>
            </a:avLst>
          </a:prstGeom>
          <a:solidFill>
            <a:srgbClr val="343131"/>
          </a:solidFill>
          <a:ln/>
        </p:spPr>
      </p:sp>
      <p:sp>
        <p:nvSpPr>
          <p:cNvPr id="21" name="Text 4">
            <a:extLst>
              <a:ext uri="{FF2B5EF4-FFF2-40B4-BE49-F238E27FC236}">
                <a16:creationId xmlns:a16="http://schemas.microsoft.com/office/drawing/2014/main" id="{CA0842B7-E547-9AA6-D88E-7969D2819602}"/>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7</a:t>
            </a:r>
            <a:endParaRPr lang="en-US" sz="2624" dirty="0"/>
          </a:p>
        </p:txBody>
      </p:sp>
      <p:sp>
        <p:nvSpPr>
          <p:cNvPr id="22" name="Text 6">
            <a:extLst>
              <a:ext uri="{FF2B5EF4-FFF2-40B4-BE49-F238E27FC236}">
                <a16:creationId xmlns:a16="http://schemas.microsoft.com/office/drawing/2014/main" id="{511FC117-A27D-30EC-0EF2-6AC9F0267395}"/>
              </a:ext>
            </a:extLst>
          </p:cNvPr>
          <p:cNvSpPr/>
          <p:nvPr/>
        </p:nvSpPr>
        <p:spPr>
          <a:xfrm>
            <a:off x="4990742" y="2107644"/>
            <a:ext cx="382000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Identify the electric vehicles with the highest base prices.</a:t>
            </a:r>
            <a:endParaRPr lang="en-US" sz="1750" dirty="0"/>
          </a:p>
        </p:txBody>
      </p:sp>
      <p:sp>
        <p:nvSpPr>
          <p:cNvPr id="26" name="Text 4">
            <a:extLst>
              <a:ext uri="{FF2B5EF4-FFF2-40B4-BE49-F238E27FC236}">
                <a16:creationId xmlns:a16="http://schemas.microsoft.com/office/drawing/2014/main" id="{EFDB1C6B-892E-287E-C500-BA689CE66871}"/>
              </a:ext>
            </a:extLst>
          </p:cNvPr>
          <p:cNvSpPr/>
          <p:nvPr/>
        </p:nvSpPr>
        <p:spPr>
          <a:xfrm>
            <a:off x="11461531" y="3121572"/>
            <a:ext cx="2569664" cy="4621096"/>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For those seeking the ultimate in luxury and performance, our query showcases the top 5 electric vehicles with the highest base MSRP, sorted in descending order. This allows you to explore the most premium and high-end EV options available.</a:t>
            </a:r>
            <a:endParaRPr lang="en-US" sz="1800" dirty="0">
              <a:solidFill>
                <a:schemeClr val="accent6">
                  <a:lumMod val="40000"/>
                  <a:lumOff val="60000"/>
                </a:schemeClr>
              </a:solidFill>
            </a:endParaRPr>
          </a:p>
        </p:txBody>
      </p:sp>
      <p:pic>
        <p:nvPicPr>
          <p:cNvPr id="6" name="Picture 5">
            <a:extLst>
              <a:ext uri="{FF2B5EF4-FFF2-40B4-BE49-F238E27FC236}">
                <a16:creationId xmlns:a16="http://schemas.microsoft.com/office/drawing/2014/main" id="{5D35C61B-CB26-6FB3-F9EB-27F8B4BCD8C3}"/>
              </a:ext>
            </a:extLst>
          </p:cNvPr>
          <p:cNvPicPr>
            <a:picLocks noChangeAspect="1"/>
          </p:cNvPicPr>
          <p:nvPr/>
        </p:nvPicPr>
        <p:blipFill>
          <a:blip r:embed="rId3"/>
          <a:stretch>
            <a:fillRect/>
          </a:stretch>
        </p:blipFill>
        <p:spPr>
          <a:xfrm>
            <a:off x="4331923" y="3256441"/>
            <a:ext cx="6384203" cy="4004354"/>
          </a:xfrm>
          <a:prstGeom prst="rect">
            <a:avLst/>
          </a:prstGeom>
        </p:spPr>
      </p:pic>
      <p:pic>
        <p:nvPicPr>
          <p:cNvPr id="12" name="Picture 11">
            <a:extLst>
              <a:ext uri="{FF2B5EF4-FFF2-40B4-BE49-F238E27FC236}">
                <a16:creationId xmlns:a16="http://schemas.microsoft.com/office/drawing/2014/main" id="{049BBAA8-66B4-BB70-7AB7-5C9615516C1F}"/>
              </a:ext>
            </a:extLst>
          </p:cNvPr>
          <p:cNvPicPr>
            <a:picLocks noChangeAspect="1"/>
          </p:cNvPicPr>
          <p:nvPr/>
        </p:nvPicPr>
        <p:blipFill>
          <a:blip r:embed="rId4"/>
          <a:stretch>
            <a:fillRect/>
          </a:stretch>
        </p:blipFill>
        <p:spPr>
          <a:xfrm>
            <a:off x="49289" y="0"/>
            <a:ext cx="3387663" cy="8229600"/>
          </a:xfrm>
          <a:prstGeom prst="rect">
            <a:avLst/>
          </a:prstGeom>
          <a:ln>
            <a:noFill/>
          </a:ln>
          <a:effectLst>
            <a:softEdge rad="112500"/>
          </a:effectLst>
        </p:spPr>
      </p:pic>
    </p:spTree>
    <p:extLst>
      <p:ext uri="{BB962C8B-B14F-4D97-AF65-F5344CB8AC3E}">
        <p14:creationId xmlns:p14="http://schemas.microsoft.com/office/powerpoint/2010/main" val="48467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5" name="Text 2"/>
          <p:cNvSpPr/>
          <p:nvPr/>
        </p:nvSpPr>
        <p:spPr>
          <a:xfrm>
            <a:off x="4490799" y="1458516"/>
            <a:ext cx="652498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Matching Electric Vehicles</a:t>
            </a:r>
            <a:endParaRPr lang="en-US" sz="4374" dirty="0"/>
          </a:p>
        </p:txBody>
      </p:sp>
      <p:sp>
        <p:nvSpPr>
          <p:cNvPr id="6" name="Shape 3"/>
          <p:cNvSpPr/>
          <p:nvPr/>
        </p:nvSpPr>
        <p:spPr>
          <a:xfrm>
            <a:off x="4801910" y="2486144"/>
            <a:ext cx="44410" cy="4284821"/>
          </a:xfrm>
          <a:prstGeom prst="rect">
            <a:avLst/>
          </a:prstGeom>
          <a:solidFill>
            <a:srgbClr val="6D5244"/>
          </a:solidFill>
          <a:ln/>
        </p:spPr>
      </p:sp>
      <p:sp>
        <p:nvSpPr>
          <p:cNvPr id="7" name="Shape 4"/>
          <p:cNvSpPr/>
          <p:nvPr/>
        </p:nvSpPr>
        <p:spPr>
          <a:xfrm>
            <a:off x="5074027" y="2963763"/>
            <a:ext cx="777597" cy="44410"/>
          </a:xfrm>
          <a:prstGeom prst="rect">
            <a:avLst/>
          </a:prstGeom>
          <a:solidFill>
            <a:srgbClr val="6D5244"/>
          </a:solidFill>
          <a:ln/>
        </p:spPr>
      </p:sp>
      <p:sp>
        <p:nvSpPr>
          <p:cNvPr id="8" name="Shape 5"/>
          <p:cNvSpPr/>
          <p:nvPr/>
        </p:nvSpPr>
        <p:spPr>
          <a:xfrm>
            <a:off x="4574084" y="2736056"/>
            <a:ext cx="499943" cy="499943"/>
          </a:xfrm>
          <a:prstGeom prst="roundRect">
            <a:avLst>
              <a:gd name="adj" fmla="val 26667"/>
            </a:avLst>
          </a:prstGeom>
          <a:solidFill>
            <a:srgbClr val="343131"/>
          </a:solidFill>
          <a:ln/>
        </p:spPr>
      </p:sp>
      <p:sp>
        <p:nvSpPr>
          <p:cNvPr id="9" name="Text 6"/>
          <p:cNvSpPr/>
          <p:nvPr/>
        </p:nvSpPr>
        <p:spPr>
          <a:xfrm>
            <a:off x="4752439" y="2777728"/>
            <a:ext cx="143232" cy="416481"/>
          </a:xfrm>
          <a:prstGeom prst="rect">
            <a:avLst/>
          </a:prstGeom>
          <a:noFill/>
          <a:ln/>
        </p:spPr>
        <p:txBody>
          <a:bodyPr wrap="none" rtlCol="0" anchor="t"/>
          <a:lstStyle/>
          <a:p>
            <a:pPr marL="0" indent="0" algn="ctr">
              <a:lnSpc>
                <a:spcPts val="3281"/>
              </a:lnSpc>
              <a:buNone/>
            </a:pPr>
            <a:endParaRPr lang="en-US" sz="2624" dirty="0"/>
          </a:p>
        </p:txBody>
      </p:sp>
      <p:sp>
        <p:nvSpPr>
          <p:cNvPr id="10" name="Text 7"/>
          <p:cNvSpPr/>
          <p:nvPr/>
        </p:nvSpPr>
        <p:spPr>
          <a:xfrm>
            <a:off x="6046113" y="2708315"/>
            <a:ext cx="2969538"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Same Make, Model Year</a:t>
            </a:r>
            <a:endParaRPr lang="en-US" sz="2187" dirty="0"/>
          </a:p>
        </p:txBody>
      </p:sp>
      <p:sp>
        <p:nvSpPr>
          <p:cNvPr id="11" name="Text 8"/>
          <p:cNvSpPr/>
          <p:nvPr/>
        </p:nvSpPr>
        <p:spPr>
          <a:xfrm>
            <a:off x="6046113" y="3188732"/>
            <a:ext cx="7751088" cy="355402"/>
          </a:xfrm>
          <a:prstGeom prst="rect">
            <a:avLst/>
          </a:prstGeom>
          <a:noFill/>
          <a:ln/>
        </p:spPr>
        <p:txBody>
          <a:bodyPr wrap="non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Find electric vehicle pairs with identical make and model year.</a:t>
            </a:r>
            <a:endParaRPr lang="en-US" sz="1750" dirty="0"/>
          </a:p>
        </p:txBody>
      </p:sp>
      <p:sp>
        <p:nvSpPr>
          <p:cNvPr id="12" name="Shape 9"/>
          <p:cNvSpPr/>
          <p:nvPr/>
        </p:nvSpPr>
        <p:spPr>
          <a:xfrm>
            <a:off x="5074027" y="4466094"/>
            <a:ext cx="777597" cy="44410"/>
          </a:xfrm>
          <a:prstGeom prst="rect">
            <a:avLst/>
          </a:prstGeom>
          <a:solidFill>
            <a:srgbClr val="6D5244"/>
          </a:solidFill>
          <a:ln/>
        </p:spPr>
      </p:sp>
      <p:sp>
        <p:nvSpPr>
          <p:cNvPr id="13" name="Shape 10"/>
          <p:cNvSpPr/>
          <p:nvPr/>
        </p:nvSpPr>
        <p:spPr>
          <a:xfrm>
            <a:off x="4574084" y="4238387"/>
            <a:ext cx="499943" cy="499943"/>
          </a:xfrm>
          <a:prstGeom prst="roundRect">
            <a:avLst>
              <a:gd name="adj" fmla="val 26667"/>
            </a:avLst>
          </a:prstGeom>
          <a:solidFill>
            <a:srgbClr val="343131"/>
          </a:solidFill>
          <a:ln/>
        </p:spPr>
      </p:sp>
      <p:sp>
        <p:nvSpPr>
          <p:cNvPr id="14" name="Text 11"/>
          <p:cNvSpPr/>
          <p:nvPr/>
        </p:nvSpPr>
        <p:spPr>
          <a:xfrm>
            <a:off x="4730889" y="4280059"/>
            <a:ext cx="186214"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a:t>
            </a:r>
            <a:endParaRPr lang="en-US" sz="2624" dirty="0"/>
          </a:p>
        </p:txBody>
      </p:sp>
      <p:sp>
        <p:nvSpPr>
          <p:cNvPr id="15" name="Text 12"/>
          <p:cNvSpPr/>
          <p:nvPr/>
        </p:nvSpPr>
        <p:spPr>
          <a:xfrm>
            <a:off x="6046113" y="4210645"/>
            <a:ext cx="3948112"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Electric Vehicle Counts by Make</a:t>
            </a:r>
            <a:endParaRPr lang="en-US" sz="2187" dirty="0"/>
          </a:p>
        </p:txBody>
      </p:sp>
      <p:sp>
        <p:nvSpPr>
          <p:cNvPr id="16" name="Text 13"/>
          <p:cNvSpPr/>
          <p:nvPr/>
        </p:nvSpPr>
        <p:spPr>
          <a:xfrm>
            <a:off x="6046113" y="4691063"/>
            <a:ext cx="7751088" cy="355402"/>
          </a:xfrm>
          <a:prstGeom prst="rect">
            <a:avLst/>
          </a:prstGeom>
          <a:noFill/>
          <a:ln/>
        </p:spPr>
        <p:txBody>
          <a:bodyPr wrap="non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Analyze the distribution of electric vehicles by manufacturer.</a:t>
            </a:r>
            <a:endParaRPr lang="en-US" sz="1750" dirty="0"/>
          </a:p>
        </p:txBody>
      </p:sp>
      <p:sp>
        <p:nvSpPr>
          <p:cNvPr id="17" name="Shape 14"/>
          <p:cNvSpPr/>
          <p:nvPr/>
        </p:nvSpPr>
        <p:spPr>
          <a:xfrm>
            <a:off x="5074027" y="5968425"/>
            <a:ext cx="777597" cy="44410"/>
          </a:xfrm>
          <a:prstGeom prst="rect">
            <a:avLst/>
          </a:prstGeom>
          <a:solidFill>
            <a:srgbClr val="6D5244"/>
          </a:solidFill>
          <a:ln/>
        </p:spPr>
      </p:sp>
      <p:sp>
        <p:nvSpPr>
          <p:cNvPr id="18" name="Shape 15"/>
          <p:cNvSpPr/>
          <p:nvPr/>
        </p:nvSpPr>
        <p:spPr>
          <a:xfrm>
            <a:off x="4574084" y="5740718"/>
            <a:ext cx="499943" cy="499943"/>
          </a:xfrm>
          <a:prstGeom prst="roundRect">
            <a:avLst>
              <a:gd name="adj" fmla="val 26667"/>
            </a:avLst>
          </a:prstGeom>
          <a:solidFill>
            <a:srgbClr val="343131"/>
          </a:solidFill>
          <a:ln/>
        </p:spPr>
      </p:sp>
      <p:sp>
        <p:nvSpPr>
          <p:cNvPr id="19" name="Text 16"/>
          <p:cNvSpPr/>
          <p:nvPr/>
        </p:nvSpPr>
        <p:spPr>
          <a:xfrm>
            <a:off x="4732080" y="5782389"/>
            <a:ext cx="18395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a:t>
            </a:r>
            <a:endParaRPr lang="en-US" sz="2624" dirty="0"/>
          </a:p>
        </p:txBody>
      </p:sp>
      <p:sp>
        <p:nvSpPr>
          <p:cNvPr id="20" name="Text 17"/>
          <p:cNvSpPr/>
          <p:nvPr/>
        </p:nvSpPr>
        <p:spPr>
          <a:xfrm>
            <a:off x="6046113" y="5712976"/>
            <a:ext cx="3135154"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Electric Range Categories</a:t>
            </a:r>
            <a:endParaRPr lang="en-US" sz="2187" dirty="0"/>
          </a:p>
        </p:txBody>
      </p:sp>
      <p:sp>
        <p:nvSpPr>
          <p:cNvPr id="21" name="Text 18"/>
          <p:cNvSpPr/>
          <p:nvPr/>
        </p:nvSpPr>
        <p:spPr>
          <a:xfrm>
            <a:off x="6046113" y="6193393"/>
            <a:ext cx="7751088" cy="355402"/>
          </a:xfrm>
          <a:prstGeom prst="rect">
            <a:avLst/>
          </a:prstGeom>
          <a:noFill/>
          <a:ln/>
        </p:spPr>
        <p:txBody>
          <a:bodyPr wrap="non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Classify electric vehicles based on their battery range capabilities.</a:t>
            </a:r>
            <a:endParaRPr lang="en-US" sz="1750" dirty="0"/>
          </a:p>
        </p:txBody>
      </p:sp>
      <p:sp>
        <p:nvSpPr>
          <p:cNvPr id="23" name="Text 16">
            <a:extLst>
              <a:ext uri="{FF2B5EF4-FFF2-40B4-BE49-F238E27FC236}">
                <a16:creationId xmlns:a16="http://schemas.microsoft.com/office/drawing/2014/main" id="{7995879B-4A57-7158-CF5B-6A47B20427C8}"/>
              </a:ext>
            </a:extLst>
          </p:cNvPr>
          <p:cNvSpPr/>
          <p:nvPr/>
        </p:nvSpPr>
        <p:spPr>
          <a:xfrm>
            <a:off x="4755526" y="2797254"/>
            <a:ext cx="18395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a:t>
            </a:r>
            <a:endParaRPr lang="en-US" sz="2624" dirty="0"/>
          </a:p>
        </p:txBody>
      </p:sp>
      <p:pic>
        <p:nvPicPr>
          <p:cNvPr id="24" name="Picture 23">
            <a:extLst>
              <a:ext uri="{FF2B5EF4-FFF2-40B4-BE49-F238E27FC236}">
                <a16:creationId xmlns:a16="http://schemas.microsoft.com/office/drawing/2014/main" id="{694F9C03-441B-8D34-023A-194FFCE4B3C4}"/>
              </a:ext>
            </a:extLst>
          </p:cNvPr>
          <p:cNvPicPr>
            <a:picLocks noChangeAspect="1"/>
          </p:cNvPicPr>
          <p:nvPr/>
        </p:nvPicPr>
        <p:blipFill>
          <a:blip r:embed="rId3"/>
          <a:stretch>
            <a:fillRect/>
          </a:stretch>
        </p:blipFill>
        <p:spPr>
          <a:xfrm>
            <a:off x="-32087" y="2672"/>
            <a:ext cx="4139685" cy="8229600"/>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50000"/>
            </a:schemeClr>
          </a:solidFill>
          <a:ln/>
        </p:spPr>
      </p:sp>
      <p:sp>
        <p:nvSpPr>
          <p:cNvPr id="24" name="Text 2">
            <a:extLst>
              <a:ext uri="{FF2B5EF4-FFF2-40B4-BE49-F238E27FC236}">
                <a16:creationId xmlns:a16="http://schemas.microsoft.com/office/drawing/2014/main" id="{EBB627BE-14A2-D711-97E2-CD13EEA37506}"/>
              </a:ext>
            </a:extLst>
          </p:cNvPr>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Matching Electric Vehicles</a:t>
            </a:r>
            <a:endParaRPr lang="en-US" sz="4374" dirty="0"/>
          </a:p>
        </p:txBody>
      </p:sp>
      <p:sp>
        <p:nvSpPr>
          <p:cNvPr id="25" name="Text 5">
            <a:extLst>
              <a:ext uri="{FF2B5EF4-FFF2-40B4-BE49-F238E27FC236}">
                <a16:creationId xmlns:a16="http://schemas.microsoft.com/office/drawing/2014/main" id="{C8BBCCDE-F866-1189-AB22-A95AC956AC99}"/>
              </a:ext>
            </a:extLst>
          </p:cNvPr>
          <p:cNvSpPr/>
          <p:nvPr/>
        </p:nvSpPr>
        <p:spPr>
          <a:xfrm>
            <a:off x="6997272" y="1380832"/>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Same Make, Model Year</a:t>
            </a:r>
            <a:endParaRPr lang="en-US" sz="2187" dirty="0"/>
          </a:p>
        </p:txBody>
      </p:sp>
      <p:sp>
        <p:nvSpPr>
          <p:cNvPr id="26" name="Shape 3">
            <a:extLst>
              <a:ext uri="{FF2B5EF4-FFF2-40B4-BE49-F238E27FC236}">
                <a16:creationId xmlns:a16="http://schemas.microsoft.com/office/drawing/2014/main" id="{F105B8D6-9A63-E4C1-9F26-EA556A0D7A62}"/>
              </a:ext>
            </a:extLst>
          </p:cNvPr>
          <p:cNvSpPr/>
          <p:nvPr/>
        </p:nvSpPr>
        <p:spPr>
          <a:xfrm>
            <a:off x="4240827" y="1470028"/>
            <a:ext cx="499943" cy="499943"/>
          </a:xfrm>
          <a:prstGeom prst="roundRect">
            <a:avLst>
              <a:gd name="adj" fmla="val 26667"/>
            </a:avLst>
          </a:prstGeom>
          <a:solidFill>
            <a:srgbClr val="343131"/>
          </a:solidFill>
          <a:ln/>
        </p:spPr>
      </p:sp>
      <p:sp>
        <p:nvSpPr>
          <p:cNvPr id="27" name="Text 4">
            <a:extLst>
              <a:ext uri="{FF2B5EF4-FFF2-40B4-BE49-F238E27FC236}">
                <a16:creationId xmlns:a16="http://schemas.microsoft.com/office/drawing/2014/main" id="{D6A6DA30-12BF-639F-A76A-24B2770A0F76}"/>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8</a:t>
            </a:r>
            <a:endParaRPr lang="en-US" sz="2624" dirty="0"/>
          </a:p>
        </p:txBody>
      </p:sp>
      <p:sp>
        <p:nvSpPr>
          <p:cNvPr id="28" name="Text 6">
            <a:extLst>
              <a:ext uri="{FF2B5EF4-FFF2-40B4-BE49-F238E27FC236}">
                <a16:creationId xmlns:a16="http://schemas.microsoft.com/office/drawing/2014/main" id="{DD9C9C03-EDD2-B2CB-A85D-10906C239DFD}"/>
              </a:ext>
            </a:extLst>
          </p:cNvPr>
          <p:cNvSpPr/>
          <p:nvPr/>
        </p:nvSpPr>
        <p:spPr>
          <a:xfrm>
            <a:off x="6016783" y="1965036"/>
            <a:ext cx="5587920" cy="710803"/>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Find electric vehicle pairs with identical make and model year.</a:t>
            </a:r>
            <a:endParaRPr lang="en-US" sz="1750" dirty="0"/>
          </a:p>
        </p:txBody>
      </p:sp>
      <p:sp>
        <p:nvSpPr>
          <p:cNvPr id="6" name="Text 4">
            <a:extLst>
              <a:ext uri="{FF2B5EF4-FFF2-40B4-BE49-F238E27FC236}">
                <a16:creationId xmlns:a16="http://schemas.microsoft.com/office/drawing/2014/main" id="{FC27689A-D33D-78DB-A1E2-55C3713E2FCF}"/>
              </a:ext>
            </a:extLst>
          </p:cNvPr>
          <p:cNvSpPr/>
          <p:nvPr/>
        </p:nvSpPr>
        <p:spPr>
          <a:xfrm>
            <a:off x="4419183" y="6171736"/>
            <a:ext cx="9612012" cy="1570932"/>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Our database also allows you to identify electric vehicles that share the same make and model year. This information can be useful for comparing and contrasting similar EV models, as well as for finding potential matches or alternatives.</a:t>
            </a:r>
            <a:endParaRPr lang="en-US" sz="1800" dirty="0">
              <a:solidFill>
                <a:schemeClr val="accent6">
                  <a:lumMod val="40000"/>
                  <a:lumOff val="60000"/>
                </a:schemeClr>
              </a:solidFill>
            </a:endParaRPr>
          </a:p>
        </p:txBody>
      </p:sp>
      <p:pic>
        <p:nvPicPr>
          <p:cNvPr id="9" name="Picture 8">
            <a:extLst>
              <a:ext uri="{FF2B5EF4-FFF2-40B4-BE49-F238E27FC236}">
                <a16:creationId xmlns:a16="http://schemas.microsoft.com/office/drawing/2014/main" id="{44CD1C42-1B2B-1875-FBDA-98924DAE3E9E}"/>
              </a:ext>
            </a:extLst>
          </p:cNvPr>
          <p:cNvPicPr>
            <a:picLocks noChangeAspect="1"/>
          </p:cNvPicPr>
          <p:nvPr/>
        </p:nvPicPr>
        <p:blipFill>
          <a:blip r:embed="rId3"/>
          <a:stretch>
            <a:fillRect/>
          </a:stretch>
        </p:blipFill>
        <p:spPr>
          <a:xfrm>
            <a:off x="4884891" y="2842226"/>
            <a:ext cx="7376897" cy="3190671"/>
          </a:xfrm>
          <a:prstGeom prst="rect">
            <a:avLst/>
          </a:prstGeom>
        </p:spPr>
      </p:pic>
      <p:pic>
        <p:nvPicPr>
          <p:cNvPr id="11" name="Picture 10">
            <a:extLst>
              <a:ext uri="{FF2B5EF4-FFF2-40B4-BE49-F238E27FC236}">
                <a16:creationId xmlns:a16="http://schemas.microsoft.com/office/drawing/2014/main" id="{B6C624C8-675F-113C-ED84-3D820444C9A3}"/>
              </a:ext>
            </a:extLst>
          </p:cNvPr>
          <p:cNvPicPr>
            <a:picLocks noChangeAspect="1"/>
          </p:cNvPicPr>
          <p:nvPr/>
        </p:nvPicPr>
        <p:blipFill>
          <a:blip r:embed="rId4"/>
          <a:stretch>
            <a:fillRect/>
          </a:stretch>
        </p:blipFill>
        <p:spPr>
          <a:xfrm>
            <a:off x="-6453" y="0"/>
            <a:ext cx="3826431" cy="8229600"/>
          </a:xfrm>
          <a:prstGeom prst="rect">
            <a:avLst/>
          </a:prstGeom>
          <a:ln>
            <a:noFill/>
          </a:ln>
          <a:effectLst>
            <a:softEdge rad="112500"/>
          </a:effectLst>
        </p:spPr>
      </p:pic>
    </p:spTree>
    <p:extLst>
      <p:ext uri="{BB962C8B-B14F-4D97-AF65-F5344CB8AC3E}">
        <p14:creationId xmlns:p14="http://schemas.microsoft.com/office/powerpoint/2010/main" val="85800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24" name="Text 2">
            <a:extLst>
              <a:ext uri="{FF2B5EF4-FFF2-40B4-BE49-F238E27FC236}">
                <a16:creationId xmlns:a16="http://schemas.microsoft.com/office/drawing/2014/main" id="{EBB627BE-14A2-D711-97E2-CD13EEA37506}"/>
              </a:ext>
            </a:extLst>
          </p:cNvPr>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Matching Electric Vehicles</a:t>
            </a:r>
            <a:endParaRPr lang="en-US" sz="4374" dirty="0"/>
          </a:p>
        </p:txBody>
      </p:sp>
      <p:sp>
        <p:nvSpPr>
          <p:cNvPr id="25" name="Text 5">
            <a:extLst>
              <a:ext uri="{FF2B5EF4-FFF2-40B4-BE49-F238E27FC236}">
                <a16:creationId xmlns:a16="http://schemas.microsoft.com/office/drawing/2014/main" id="{C8BBCCDE-F866-1189-AB22-A95AC956AC99}"/>
              </a:ext>
            </a:extLst>
          </p:cNvPr>
          <p:cNvSpPr/>
          <p:nvPr/>
        </p:nvSpPr>
        <p:spPr>
          <a:xfrm>
            <a:off x="6997272" y="1380832"/>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Electric Vehicle Counts by Make</a:t>
            </a:r>
            <a:endParaRPr lang="en-US" sz="2187" dirty="0"/>
          </a:p>
        </p:txBody>
      </p:sp>
      <p:sp>
        <p:nvSpPr>
          <p:cNvPr id="26" name="Shape 3">
            <a:extLst>
              <a:ext uri="{FF2B5EF4-FFF2-40B4-BE49-F238E27FC236}">
                <a16:creationId xmlns:a16="http://schemas.microsoft.com/office/drawing/2014/main" id="{F105B8D6-9A63-E4C1-9F26-EA556A0D7A62}"/>
              </a:ext>
            </a:extLst>
          </p:cNvPr>
          <p:cNvSpPr/>
          <p:nvPr/>
        </p:nvSpPr>
        <p:spPr>
          <a:xfrm>
            <a:off x="4240827" y="1470028"/>
            <a:ext cx="499943" cy="499943"/>
          </a:xfrm>
          <a:prstGeom prst="roundRect">
            <a:avLst>
              <a:gd name="adj" fmla="val 26667"/>
            </a:avLst>
          </a:prstGeom>
          <a:solidFill>
            <a:srgbClr val="343131"/>
          </a:solidFill>
          <a:ln/>
        </p:spPr>
      </p:sp>
      <p:sp>
        <p:nvSpPr>
          <p:cNvPr id="27" name="Text 4">
            <a:extLst>
              <a:ext uri="{FF2B5EF4-FFF2-40B4-BE49-F238E27FC236}">
                <a16:creationId xmlns:a16="http://schemas.microsoft.com/office/drawing/2014/main" id="{D6A6DA30-12BF-639F-A76A-24B2770A0F76}"/>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9</a:t>
            </a:r>
            <a:endParaRPr lang="en-US" sz="2624" dirty="0"/>
          </a:p>
        </p:txBody>
      </p:sp>
      <p:sp>
        <p:nvSpPr>
          <p:cNvPr id="28" name="Text 6">
            <a:extLst>
              <a:ext uri="{FF2B5EF4-FFF2-40B4-BE49-F238E27FC236}">
                <a16:creationId xmlns:a16="http://schemas.microsoft.com/office/drawing/2014/main" id="{DD9C9C03-EDD2-B2CB-A85D-10906C239DFD}"/>
              </a:ext>
            </a:extLst>
          </p:cNvPr>
          <p:cNvSpPr/>
          <p:nvPr/>
        </p:nvSpPr>
        <p:spPr>
          <a:xfrm>
            <a:off x="6016783" y="1965036"/>
            <a:ext cx="5587920" cy="710803"/>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Analyze the distribution of electric vehicles by manufacturer.</a:t>
            </a:r>
            <a:endParaRPr lang="en-US" sz="1750" dirty="0"/>
          </a:p>
        </p:txBody>
      </p:sp>
      <p:pic>
        <p:nvPicPr>
          <p:cNvPr id="5" name="Picture 4">
            <a:extLst>
              <a:ext uri="{FF2B5EF4-FFF2-40B4-BE49-F238E27FC236}">
                <a16:creationId xmlns:a16="http://schemas.microsoft.com/office/drawing/2014/main" id="{5DD69F6F-3A9C-9271-2D31-1E40219C054C}"/>
              </a:ext>
            </a:extLst>
          </p:cNvPr>
          <p:cNvPicPr>
            <a:picLocks noChangeAspect="1"/>
          </p:cNvPicPr>
          <p:nvPr/>
        </p:nvPicPr>
        <p:blipFill>
          <a:blip r:embed="rId3"/>
          <a:stretch>
            <a:fillRect/>
          </a:stretch>
        </p:blipFill>
        <p:spPr>
          <a:xfrm>
            <a:off x="5507961" y="3263374"/>
            <a:ext cx="6605564" cy="2644516"/>
          </a:xfrm>
          <a:prstGeom prst="rect">
            <a:avLst/>
          </a:prstGeom>
        </p:spPr>
      </p:pic>
      <p:sp>
        <p:nvSpPr>
          <p:cNvPr id="6" name="Text 4">
            <a:extLst>
              <a:ext uri="{FF2B5EF4-FFF2-40B4-BE49-F238E27FC236}">
                <a16:creationId xmlns:a16="http://schemas.microsoft.com/office/drawing/2014/main" id="{FC27689A-D33D-78DB-A1E2-55C3713E2FCF}"/>
              </a:ext>
            </a:extLst>
          </p:cNvPr>
          <p:cNvSpPr/>
          <p:nvPr/>
        </p:nvSpPr>
        <p:spPr>
          <a:xfrm>
            <a:off x="4419183" y="6171736"/>
            <a:ext cx="9612012" cy="1570932"/>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To provide a deeper understanding of the EV market, our query breaks down the total number of electric vehicles by make. This data can help you identify the most popular and dominant brands in the industry, as well as emerging players.</a:t>
            </a:r>
            <a:endParaRPr lang="en-US" sz="1800" dirty="0">
              <a:solidFill>
                <a:schemeClr val="accent6">
                  <a:lumMod val="40000"/>
                  <a:lumOff val="60000"/>
                </a:schemeClr>
              </a:solidFill>
            </a:endParaRPr>
          </a:p>
        </p:txBody>
      </p:sp>
      <p:pic>
        <p:nvPicPr>
          <p:cNvPr id="8" name="Picture 7">
            <a:extLst>
              <a:ext uri="{FF2B5EF4-FFF2-40B4-BE49-F238E27FC236}">
                <a16:creationId xmlns:a16="http://schemas.microsoft.com/office/drawing/2014/main" id="{A73136A9-61FB-B544-5909-DD7D94150DCD}"/>
              </a:ext>
            </a:extLst>
          </p:cNvPr>
          <p:cNvPicPr>
            <a:picLocks noChangeAspect="1"/>
          </p:cNvPicPr>
          <p:nvPr/>
        </p:nvPicPr>
        <p:blipFill>
          <a:blip r:embed="rId4"/>
          <a:stretch>
            <a:fillRect/>
          </a:stretch>
        </p:blipFill>
        <p:spPr>
          <a:xfrm>
            <a:off x="5507961" y="3263374"/>
            <a:ext cx="6605564" cy="2644516"/>
          </a:xfrm>
          <a:prstGeom prst="rect">
            <a:avLst/>
          </a:prstGeom>
        </p:spPr>
      </p:pic>
      <p:pic>
        <p:nvPicPr>
          <p:cNvPr id="9" name="Picture 8">
            <a:extLst>
              <a:ext uri="{FF2B5EF4-FFF2-40B4-BE49-F238E27FC236}">
                <a16:creationId xmlns:a16="http://schemas.microsoft.com/office/drawing/2014/main" id="{B1245FA6-1B05-89AE-9598-EDC69C080863}"/>
              </a:ext>
            </a:extLst>
          </p:cNvPr>
          <p:cNvPicPr>
            <a:picLocks noChangeAspect="1"/>
          </p:cNvPicPr>
          <p:nvPr/>
        </p:nvPicPr>
        <p:blipFill>
          <a:blip r:embed="rId5"/>
          <a:stretch>
            <a:fillRect/>
          </a:stretch>
        </p:blipFill>
        <p:spPr>
          <a:xfrm>
            <a:off x="348918" y="1293394"/>
            <a:ext cx="3766860" cy="5466178"/>
          </a:xfrm>
          <a:prstGeom prst="rect">
            <a:avLst/>
          </a:prstGeom>
          <a:ln>
            <a:noFill/>
          </a:ln>
          <a:effectLst>
            <a:softEdge rad="112500"/>
          </a:effectLst>
        </p:spPr>
      </p:pic>
    </p:spTree>
    <p:extLst>
      <p:ext uri="{BB962C8B-B14F-4D97-AF65-F5344CB8AC3E}">
        <p14:creationId xmlns:p14="http://schemas.microsoft.com/office/powerpoint/2010/main" val="2480485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77842" y="-7288"/>
            <a:ext cx="14708241" cy="8229600"/>
          </a:xfrm>
          <a:prstGeom prst="rect">
            <a:avLst/>
          </a:prstGeom>
          <a:solidFill>
            <a:schemeClr val="tx2">
              <a:lumMod val="75000"/>
            </a:schemeClr>
          </a:solidFill>
          <a:ln/>
        </p:spPr>
      </p:sp>
      <p:sp>
        <p:nvSpPr>
          <p:cNvPr id="24" name="Text 2">
            <a:extLst>
              <a:ext uri="{FF2B5EF4-FFF2-40B4-BE49-F238E27FC236}">
                <a16:creationId xmlns:a16="http://schemas.microsoft.com/office/drawing/2014/main" id="{EBB627BE-14A2-D711-97E2-CD13EEA37506}"/>
              </a:ext>
            </a:extLst>
          </p:cNvPr>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Matching Electric Vehicles</a:t>
            </a:r>
            <a:endParaRPr lang="en-US" sz="4374" dirty="0"/>
          </a:p>
        </p:txBody>
      </p:sp>
      <p:sp>
        <p:nvSpPr>
          <p:cNvPr id="25" name="Text 5">
            <a:extLst>
              <a:ext uri="{FF2B5EF4-FFF2-40B4-BE49-F238E27FC236}">
                <a16:creationId xmlns:a16="http://schemas.microsoft.com/office/drawing/2014/main" id="{C8BBCCDE-F866-1189-AB22-A95AC956AC99}"/>
              </a:ext>
            </a:extLst>
          </p:cNvPr>
          <p:cNvSpPr/>
          <p:nvPr/>
        </p:nvSpPr>
        <p:spPr>
          <a:xfrm>
            <a:off x="6997272" y="1865156"/>
            <a:ext cx="2777490" cy="443204"/>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Electric Range Categories</a:t>
            </a:r>
            <a:endParaRPr lang="en-US" sz="2187" dirty="0"/>
          </a:p>
        </p:txBody>
      </p:sp>
      <p:sp>
        <p:nvSpPr>
          <p:cNvPr id="26" name="Shape 3">
            <a:extLst>
              <a:ext uri="{FF2B5EF4-FFF2-40B4-BE49-F238E27FC236}">
                <a16:creationId xmlns:a16="http://schemas.microsoft.com/office/drawing/2014/main" id="{F105B8D6-9A63-E4C1-9F26-EA556A0D7A62}"/>
              </a:ext>
            </a:extLst>
          </p:cNvPr>
          <p:cNvSpPr/>
          <p:nvPr/>
        </p:nvSpPr>
        <p:spPr>
          <a:xfrm>
            <a:off x="4240827" y="1470028"/>
            <a:ext cx="499943" cy="499943"/>
          </a:xfrm>
          <a:prstGeom prst="roundRect">
            <a:avLst>
              <a:gd name="adj" fmla="val 26667"/>
            </a:avLst>
          </a:prstGeom>
          <a:solidFill>
            <a:srgbClr val="343131"/>
          </a:solidFill>
          <a:ln/>
        </p:spPr>
      </p:sp>
      <p:sp>
        <p:nvSpPr>
          <p:cNvPr id="27" name="Text 4">
            <a:extLst>
              <a:ext uri="{FF2B5EF4-FFF2-40B4-BE49-F238E27FC236}">
                <a16:creationId xmlns:a16="http://schemas.microsoft.com/office/drawing/2014/main" id="{D6A6DA30-12BF-639F-A76A-24B2770A0F76}"/>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10</a:t>
            </a:r>
            <a:endParaRPr lang="en-US" sz="2624" dirty="0"/>
          </a:p>
        </p:txBody>
      </p:sp>
      <p:sp>
        <p:nvSpPr>
          <p:cNvPr id="28" name="Text 6">
            <a:extLst>
              <a:ext uri="{FF2B5EF4-FFF2-40B4-BE49-F238E27FC236}">
                <a16:creationId xmlns:a16="http://schemas.microsoft.com/office/drawing/2014/main" id="{DD9C9C03-EDD2-B2CB-A85D-10906C239DFD}"/>
              </a:ext>
            </a:extLst>
          </p:cNvPr>
          <p:cNvSpPr/>
          <p:nvPr/>
        </p:nvSpPr>
        <p:spPr>
          <a:xfrm>
            <a:off x="5664359" y="2430466"/>
            <a:ext cx="6173510" cy="710803"/>
          </a:xfrm>
          <a:prstGeom prst="rect">
            <a:avLst/>
          </a:prstGeom>
          <a:noFill/>
          <a:ln/>
        </p:spPr>
        <p:txBody>
          <a:bodyPr wrap="square" rtlCol="0" anchor="t"/>
          <a:lstStyle/>
          <a:p>
            <a:pPr marL="0" indent="0" algn="ctr">
              <a:lnSpc>
                <a:spcPts val="2799"/>
              </a:lnSpc>
              <a:buNone/>
            </a:pPr>
            <a:r>
              <a:rPr lang="en-US" sz="1750" dirty="0">
                <a:solidFill>
                  <a:srgbClr val="C9C2C0"/>
                </a:solidFill>
                <a:latin typeface="Gelasio" pitchFamily="34" charset="0"/>
                <a:ea typeface="Gelasio" pitchFamily="34" charset="-122"/>
                <a:cs typeface="Gelasio" pitchFamily="34" charset="-120"/>
              </a:rPr>
              <a:t>Classify electric vehicles based on their battery range capabilities.</a:t>
            </a:r>
            <a:endParaRPr lang="en-US" sz="1750" dirty="0"/>
          </a:p>
        </p:txBody>
      </p:sp>
      <p:pic>
        <p:nvPicPr>
          <p:cNvPr id="5" name="Picture 4">
            <a:extLst>
              <a:ext uri="{FF2B5EF4-FFF2-40B4-BE49-F238E27FC236}">
                <a16:creationId xmlns:a16="http://schemas.microsoft.com/office/drawing/2014/main" id="{5DD69F6F-3A9C-9271-2D31-1E40219C054C}"/>
              </a:ext>
            </a:extLst>
          </p:cNvPr>
          <p:cNvPicPr>
            <a:picLocks noChangeAspect="1"/>
          </p:cNvPicPr>
          <p:nvPr/>
        </p:nvPicPr>
        <p:blipFill>
          <a:blip r:embed="rId3"/>
          <a:stretch>
            <a:fillRect/>
          </a:stretch>
        </p:blipFill>
        <p:spPr>
          <a:xfrm>
            <a:off x="5507961" y="3263374"/>
            <a:ext cx="6605564" cy="2644516"/>
          </a:xfrm>
          <a:prstGeom prst="rect">
            <a:avLst/>
          </a:prstGeom>
        </p:spPr>
      </p:pic>
      <p:sp>
        <p:nvSpPr>
          <p:cNvPr id="6" name="Text 4">
            <a:extLst>
              <a:ext uri="{FF2B5EF4-FFF2-40B4-BE49-F238E27FC236}">
                <a16:creationId xmlns:a16="http://schemas.microsoft.com/office/drawing/2014/main" id="{FC27689A-D33D-78DB-A1E2-55C3713E2FCF}"/>
              </a:ext>
            </a:extLst>
          </p:cNvPr>
          <p:cNvSpPr/>
          <p:nvPr/>
        </p:nvSpPr>
        <p:spPr>
          <a:xfrm>
            <a:off x="4419183" y="6171736"/>
            <a:ext cx="9612012" cy="1570932"/>
          </a:xfrm>
          <a:prstGeom prst="rect">
            <a:avLst/>
          </a:prstGeom>
          <a:noFill/>
          <a:ln/>
        </p:spPr>
        <p:txBody>
          <a:bodyPr wrap="square" rtlCol="0" anchor="t"/>
          <a:lstStyle/>
          <a:p>
            <a:pPr marL="0" indent="0">
              <a:lnSpc>
                <a:spcPts val="2799"/>
              </a:lnSpc>
              <a:buNone/>
            </a:pPr>
            <a:endParaRPr lang="en-US" sz="1800" dirty="0">
              <a:solidFill>
                <a:schemeClr val="accent6">
                  <a:lumMod val="40000"/>
                  <a:lumOff val="60000"/>
                </a:schemeClr>
              </a:solidFill>
            </a:endParaRPr>
          </a:p>
        </p:txBody>
      </p:sp>
      <p:sp>
        <p:nvSpPr>
          <p:cNvPr id="7" name="Shape 3">
            <a:extLst>
              <a:ext uri="{FF2B5EF4-FFF2-40B4-BE49-F238E27FC236}">
                <a16:creationId xmlns:a16="http://schemas.microsoft.com/office/drawing/2014/main" id="{138CA782-A9EE-9599-1369-8CE4501E0146}"/>
              </a:ext>
            </a:extLst>
          </p:cNvPr>
          <p:cNvSpPr/>
          <p:nvPr/>
        </p:nvSpPr>
        <p:spPr>
          <a:xfrm>
            <a:off x="3868262" y="6171736"/>
            <a:ext cx="3369097" cy="1867836"/>
          </a:xfrm>
          <a:prstGeom prst="roundRect">
            <a:avLst>
              <a:gd name="adj" fmla="val 4935"/>
            </a:avLst>
          </a:prstGeom>
          <a:solidFill>
            <a:srgbClr val="EFE7D6"/>
          </a:solidFill>
          <a:ln/>
        </p:spPr>
      </p:sp>
      <p:sp>
        <p:nvSpPr>
          <p:cNvPr id="9" name="Shape 3">
            <a:extLst>
              <a:ext uri="{FF2B5EF4-FFF2-40B4-BE49-F238E27FC236}">
                <a16:creationId xmlns:a16="http://schemas.microsoft.com/office/drawing/2014/main" id="{D3291733-8019-9B6B-AF88-E8865563EDCB}"/>
              </a:ext>
            </a:extLst>
          </p:cNvPr>
          <p:cNvSpPr/>
          <p:nvPr/>
        </p:nvSpPr>
        <p:spPr>
          <a:xfrm>
            <a:off x="7455641" y="6157174"/>
            <a:ext cx="3369097" cy="1867836"/>
          </a:xfrm>
          <a:prstGeom prst="roundRect">
            <a:avLst>
              <a:gd name="adj" fmla="val 4935"/>
            </a:avLst>
          </a:prstGeom>
          <a:solidFill>
            <a:srgbClr val="EFE7D6"/>
          </a:solidFill>
          <a:ln/>
        </p:spPr>
      </p:sp>
      <p:sp>
        <p:nvSpPr>
          <p:cNvPr id="10" name="Shape 3">
            <a:extLst>
              <a:ext uri="{FF2B5EF4-FFF2-40B4-BE49-F238E27FC236}">
                <a16:creationId xmlns:a16="http://schemas.microsoft.com/office/drawing/2014/main" id="{502CCE43-73EA-7B49-8BB1-14FE4117D39C}"/>
              </a:ext>
            </a:extLst>
          </p:cNvPr>
          <p:cNvSpPr/>
          <p:nvPr/>
        </p:nvSpPr>
        <p:spPr>
          <a:xfrm>
            <a:off x="11043020" y="6157174"/>
            <a:ext cx="3369097" cy="1867836"/>
          </a:xfrm>
          <a:prstGeom prst="roundRect">
            <a:avLst>
              <a:gd name="adj" fmla="val 4935"/>
            </a:avLst>
          </a:prstGeom>
          <a:solidFill>
            <a:srgbClr val="EFE7D6"/>
          </a:solidFill>
          <a:ln/>
        </p:spPr>
      </p:sp>
      <p:sp>
        <p:nvSpPr>
          <p:cNvPr id="11" name="Text 4">
            <a:extLst>
              <a:ext uri="{FF2B5EF4-FFF2-40B4-BE49-F238E27FC236}">
                <a16:creationId xmlns:a16="http://schemas.microsoft.com/office/drawing/2014/main" id="{DF33DC5C-277F-A2DC-84D4-0F5F82624E35}"/>
              </a:ext>
            </a:extLst>
          </p:cNvPr>
          <p:cNvSpPr/>
          <p:nvPr/>
        </p:nvSpPr>
        <p:spPr>
          <a:xfrm>
            <a:off x="4520334" y="6148239"/>
            <a:ext cx="1738576" cy="499943"/>
          </a:xfrm>
          <a:prstGeom prst="rect">
            <a:avLst/>
          </a:prstGeom>
          <a:noFill/>
          <a:ln/>
        </p:spPr>
        <p:txBody>
          <a:bodyPr wrap="none" rtlCol="0" anchor="t"/>
          <a:lstStyle/>
          <a:p>
            <a:pPr marL="0" indent="0" algn="ctr">
              <a:lnSpc>
                <a:spcPts val="2734"/>
              </a:lnSpc>
              <a:buNone/>
            </a:pPr>
            <a:r>
              <a:rPr lang="en-US" sz="2187" b="1" dirty="0">
                <a:solidFill>
                  <a:srgbClr val="484237"/>
                </a:solidFill>
                <a:latin typeface="Gelasio" pitchFamily="34" charset="0"/>
                <a:ea typeface="Gelasio" pitchFamily="34" charset="-122"/>
                <a:cs typeface="Gelasio" pitchFamily="34" charset="-120"/>
              </a:rPr>
              <a:t>Short Range</a:t>
            </a:r>
            <a:endParaRPr lang="en-US" sz="2187" dirty="0"/>
          </a:p>
        </p:txBody>
      </p:sp>
      <p:sp>
        <p:nvSpPr>
          <p:cNvPr id="12" name="Text 4">
            <a:extLst>
              <a:ext uri="{FF2B5EF4-FFF2-40B4-BE49-F238E27FC236}">
                <a16:creationId xmlns:a16="http://schemas.microsoft.com/office/drawing/2014/main" id="{823C67F6-33CD-8F8B-4AF2-7FB321F428B2}"/>
              </a:ext>
            </a:extLst>
          </p:cNvPr>
          <p:cNvSpPr/>
          <p:nvPr/>
        </p:nvSpPr>
        <p:spPr>
          <a:xfrm>
            <a:off x="8270901" y="6171736"/>
            <a:ext cx="1738576" cy="499943"/>
          </a:xfrm>
          <a:prstGeom prst="rect">
            <a:avLst/>
          </a:prstGeom>
          <a:noFill/>
          <a:ln/>
        </p:spPr>
        <p:txBody>
          <a:bodyPr wrap="none" rtlCol="0" anchor="t"/>
          <a:lstStyle/>
          <a:p>
            <a:pPr marL="0" indent="0" algn="ctr">
              <a:lnSpc>
                <a:spcPts val="2734"/>
              </a:lnSpc>
              <a:buNone/>
            </a:pPr>
            <a:r>
              <a:rPr lang="en-US" sz="2187" b="1" dirty="0">
                <a:solidFill>
                  <a:srgbClr val="484237"/>
                </a:solidFill>
                <a:latin typeface="Gelasio" pitchFamily="34" charset="0"/>
                <a:ea typeface="Gelasio" pitchFamily="34" charset="-122"/>
                <a:cs typeface="Gelasio" pitchFamily="34" charset="-120"/>
              </a:rPr>
              <a:t>Medium Range</a:t>
            </a:r>
            <a:endParaRPr lang="en-US" sz="2187" dirty="0"/>
          </a:p>
        </p:txBody>
      </p:sp>
      <p:sp>
        <p:nvSpPr>
          <p:cNvPr id="13" name="Text 4">
            <a:extLst>
              <a:ext uri="{FF2B5EF4-FFF2-40B4-BE49-F238E27FC236}">
                <a16:creationId xmlns:a16="http://schemas.microsoft.com/office/drawing/2014/main" id="{7E40F1FA-A823-6C9D-1FD6-1C5B545E76E2}"/>
              </a:ext>
            </a:extLst>
          </p:cNvPr>
          <p:cNvSpPr/>
          <p:nvPr/>
        </p:nvSpPr>
        <p:spPr>
          <a:xfrm>
            <a:off x="11858280" y="6183667"/>
            <a:ext cx="1738576" cy="499943"/>
          </a:xfrm>
          <a:prstGeom prst="rect">
            <a:avLst/>
          </a:prstGeom>
          <a:noFill/>
          <a:ln/>
        </p:spPr>
        <p:txBody>
          <a:bodyPr wrap="none" rtlCol="0" anchor="t"/>
          <a:lstStyle/>
          <a:p>
            <a:pPr marL="0" indent="0" algn="ctr">
              <a:lnSpc>
                <a:spcPts val="2734"/>
              </a:lnSpc>
              <a:buNone/>
            </a:pPr>
            <a:r>
              <a:rPr lang="en-US" sz="2187" b="1" dirty="0">
                <a:solidFill>
                  <a:srgbClr val="484237"/>
                </a:solidFill>
                <a:latin typeface="Gelasio" pitchFamily="34" charset="0"/>
                <a:ea typeface="Gelasio" pitchFamily="34" charset="-122"/>
                <a:cs typeface="Gelasio" pitchFamily="34" charset="-120"/>
              </a:rPr>
              <a:t>Long Range</a:t>
            </a:r>
            <a:endParaRPr lang="en-US" sz="2187" dirty="0"/>
          </a:p>
        </p:txBody>
      </p:sp>
      <p:sp>
        <p:nvSpPr>
          <p:cNvPr id="15" name="TextBox 14">
            <a:extLst>
              <a:ext uri="{FF2B5EF4-FFF2-40B4-BE49-F238E27FC236}">
                <a16:creationId xmlns:a16="http://schemas.microsoft.com/office/drawing/2014/main" id="{0D1B3398-5CEC-C436-AF6F-F4B7ACE106BB}"/>
              </a:ext>
            </a:extLst>
          </p:cNvPr>
          <p:cNvSpPr txBox="1"/>
          <p:nvPr/>
        </p:nvSpPr>
        <p:spPr>
          <a:xfrm>
            <a:off x="7647686" y="6622398"/>
            <a:ext cx="3014412" cy="1169551"/>
          </a:xfrm>
          <a:prstGeom prst="rect">
            <a:avLst/>
          </a:prstGeom>
          <a:noFill/>
        </p:spPr>
        <p:txBody>
          <a:bodyPr wrap="square" rtlCol="0">
            <a:spAutoFit/>
          </a:bodyPr>
          <a:lstStyle/>
          <a:p>
            <a:r>
              <a:rPr lang="en-US" sz="1400" dirty="0">
                <a:solidFill>
                  <a:srgbClr val="746558"/>
                </a:solidFill>
                <a:latin typeface="Gelasio" pitchFamily="34" charset="0"/>
                <a:ea typeface="Gelasio" pitchFamily="34" charset="-122"/>
                <a:cs typeface="Gelasio" pitchFamily="34" charset="-120"/>
              </a:rPr>
              <a:t>Electric vehicles with a range between 100 and 200 miles are categorized as "Medium Range." These models offer a balance of practicality and convenience for daily driving needs.</a:t>
            </a:r>
          </a:p>
        </p:txBody>
      </p:sp>
      <p:sp>
        <p:nvSpPr>
          <p:cNvPr id="17" name="TextBox 16">
            <a:extLst>
              <a:ext uri="{FF2B5EF4-FFF2-40B4-BE49-F238E27FC236}">
                <a16:creationId xmlns:a16="http://schemas.microsoft.com/office/drawing/2014/main" id="{C8C0BC4A-39E6-626E-2E66-04E6138866F5}"/>
              </a:ext>
            </a:extLst>
          </p:cNvPr>
          <p:cNvSpPr txBox="1"/>
          <p:nvPr/>
        </p:nvSpPr>
        <p:spPr>
          <a:xfrm>
            <a:off x="4065088" y="6616445"/>
            <a:ext cx="3014412" cy="1384995"/>
          </a:xfrm>
          <a:prstGeom prst="rect">
            <a:avLst/>
          </a:prstGeom>
          <a:noFill/>
        </p:spPr>
        <p:txBody>
          <a:bodyPr wrap="square" rtlCol="0">
            <a:spAutoFit/>
          </a:bodyPr>
          <a:lstStyle/>
          <a:p>
            <a:r>
              <a:rPr lang="en-US" sz="1400" dirty="0">
                <a:solidFill>
                  <a:srgbClr val="746558"/>
                </a:solidFill>
                <a:latin typeface="Gelasio" pitchFamily="34" charset="0"/>
                <a:ea typeface="Gelasio" pitchFamily="34" charset="-122"/>
                <a:cs typeface="Gelasio" pitchFamily="34" charset="-120"/>
              </a:rPr>
              <a:t>Electric vehicles with a range less than 100 miles are categorized as "Short Range." These models may be suitable for urban commuters or those with access to frequent charging opportunities.</a:t>
            </a:r>
            <a:endParaRPr lang="en-US" sz="1400" dirty="0"/>
          </a:p>
        </p:txBody>
      </p:sp>
      <p:sp>
        <p:nvSpPr>
          <p:cNvPr id="18" name="TextBox 17">
            <a:extLst>
              <a:ext uri="{FF2B5EF4-FFF2-40B4-BE49-F238E27FC236}">
                <a16:creationId xmlns:a16="http://schemas.microsoft.com/office/drawing/2014/main" id="{AE7B7358-EEBD-CEAB-5E5F-4E508D3705FD}"/>
              </a:ext>
            </a:extLst>
          </p:cNvPr>
          <p:cNvSpPr txBox="1"/>
          <p:nvPr/>
        </p:nvSpPr>
        <p:spPr>
          <a:xfrm>
            <a:off x="11220362" y="6616445"/>
            <a:ext cx="3014412" cy="1384995"/>
          </a:xfrm>
          <a:prstGeom prst="rect">
            <a:avLst/>
          </a:prstGeom>
          <a:noFill/>
        </p:spPr>
        <p:txBody>
          <a:bodyPr wrap="square" rtlCol="0">
            <a:spAutoFit/>
          </a:bodyPr>
          <a:lstStyle/>
          <a:p>
            <a:r>
              <a:rPr lang="en-US" sz="1400" dirty="0">
                <a:solidFill>
                  <a:srgbClr val="746558"/>
                </a:solidFill>
                <a:latin typeface="Gelasio" pitchFamily="34" charset="0"/>
                <a:ea typeface="Gelasio" pitchFamily="34" charset="-122"/>
                <a:cs typeface="Gelasio" pitchFamily="34" charset="-120"/>
              </a:rPr>
              <a:t>Electric vehicles with a range exceeding 200 miles are categorized as "Long Range." These high-performance models provide the freedom and flexibility for longer-distance travel.</a:t>
            </a:r>
            <a:endParaRPr lang="en-US" sz="1400" dirty="0"/>
          </a:p>
        </p:txBody>
      </p:sp>
      <p:pic>
        <p:nvPicPr>
          <p:cNvPr id="20" name="Picture 19">
            <a:extLst>
              <a:ext uri="{FF2B5EF4-FFF2-40B4-BE49-F238E27FC236}">
                <a16:creationId xmlns:a16="http://schemas.microsoft.com/office/drawing/2014/main" id="{CCCA312E-54E3-A9BB-ABC0-18A47A639B58}"/>
              </a:ext>
            </a:extLst>
          </p:cNvPr>
          <p:cNvPicPr>
            <a:picLocks noChangeAspect="1"/>
          </p:cNvPicPr>
          <p:nvPr/>
        </p:nvPicPr>
        <p:blipFill>
          <a:blip r:embed="rId4"/>
          <a:stretch>
            <a:fillRect/>
          </a:stretch>
        </p:blipFill>
        <p:spPr>
          <a:xfrm>
            <a:off x="5525137" y="3102697"/>
            <a:ext cx="6596008" cy="2810267"/>
          </a:xfrm>
          <a:prstGeom prst="rect">
            <a:avLst/>
          </a:prstGeom>
        </p:spPr>
      </p:pic>
      <p:pic>
        <p:nvPicPr>
          <p:cNvPr id="14" name="Picture 13">
            <a:extLst>
              <a:ext uri="{FF2B5EF4-FFF2-40B4-BE49-F238E27FC236}">
                <a16:creationId xmlns:a16="http://schemas.microsoft.com/office/drawing/2014/main" id="{A34B9F1E-66AA-A71D-1CE9-52A73BF08EA2}"/>
              </a:ext>
            </a:extLst>
          </p:cNvPr>
          <p:cNvPicPr>
            <a:picLocks noChangeAspect="1"/>
          </p:cNvPicPr>
          <p:nvPr/>
        </p:nvPicPr>
        <p:blipFill>
          <a:blip r:embed="rId5"/>
          <a:stretch>
            <a:fillRect/>
          </a:stretch>
        </p:blipFill>
        <p:spPr>
          <a:xfrm>
            <a:off x="-67840" y="0"/>
            <a:ext cx="3609725" cy="8229600"/>
          </a:xfrm>
          <a:prstGeom prst="rect">
            <a:avLst/>
          </a:prstGeom>
          <a:ln>
            <a:noFill/>
          </a:ln>
          <a:effectLst>
            <a:softEdge rad="112500"/>
          </a:effectLst>
        </p:spPr>
      </p:pic>
    </p:spTree>
    <p:extLst>
      <p:ext uri="{BB962C8B-B14F-4D97-AF65-F5344CB8AC3E}">
        <p14:creationId xmlns:p14="http://schemas.microsoft.com/office/powerpoint/2010/main" val="27095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1798796"/>
            <a:ext cx="8757761"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Advanced Electric Vehicle Analytics</a:t>
            </a:r>
            <a:endParaRPr lang="en-US" sz="4374" dirty="0"/>
          </a:p>
        </p:txBody>
      </p:sp>
      <p:sp>
        <p:nvSpPr>
          <p:cNvPr id="5" name="Shape 3"/>
          <p:cNvSpPr/>
          <p:nvPr/>
        </p:nvSpPr>
        <p:spPr>
          <a:xfrm>
            <a:off x="2037993" y="2937510"/>
            <a:ext cx="5166122" cy="1635562"/>
          </a:xfrm>
          <a:prstGeom prst="roundRect">
            <a:avLst>
              <a:gd name="adj" fmla="val 8151"/>
            </a:avLst>
          </a:prstGeom>
          <a:solidFill>
            <a:srgbClr val="343131"/>
          </a:solidFill>
          <a:ln/>
        </p:spPr>
      </p:sp>
      <p:sp>
        <p:nvSpPr>
          <p:cNvPr id="6" name="Text 4"/>
          <p:cNvSpPr/>
          <p:nvPr/>
        </p:nvSpPr>
        <p:spPr>
          <a:xfrm>
            <a:off x="2260163" y="3159681"/>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Model Length</a:t>
            </a:r>
            <a:endParaRPr lang="en-US" sz="2187" dirty="0"/>
          </a:p>
        </p:txBody>
      </p:sp>
      <p:sp>
        <p:nvSpPr>
          <p:cNvPr id="7" name="Text 5"/>
          <p:cNvSpPr/>
          <p:nvPr/>
        </p:nvSpPr>
        <p:spPr>
          <a:xfrm>
            <a:off x="2260163" y="3640098"/>
            <a:ext cx="472178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Calculate the length of each electric vehicle model name.</a:t>
            </a:r>
            <a:endParaRPr lang="en-US" sz="1750" dirty="0"/>
          </a:p>
        </p:txBody>
      </p:sp>
      <p:sp>
        <p:nvSpPr>
          <p:cNvPr id="8" name="Shape 6"/>
          <p:cNvSpPr/>
          <p:nvPr/>
        </p:nvSpPr>
        <p:spPr>
          <a:xfrm>
            <a:off x="7426285" y="2937510"/>
            <a:ext cx="5166122" cy="1635562"/>
          </a:xfrm>
          <a:prstGeom prst="roundRect">
            <a:avLst>
              <a:gd name="adj" fmla="val 8151"/>
            </a:avLst>
          </a:prstGeom>
          <a:solidFill>
            <a:srgbClr val="343131"/>
          </a:solidFill>
          <a:ln/>
        </p:spPr>
      </p:sp>
      <p:sp>
        <p:nvSpPr>
          <p:cNvPr id="9" name="Text 7"/>
          <p:cNvSpPr/>
          <p:nvPr/>
        </p:nvSpPr>
        <p:spPr>
          <a:xfrm>
            <a:off x="7648456" y="3159681"/>
            <a:ext cx="2807256"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Highest Electric Range</a:t>
            </a:r>
            <a:endParaRPr lang="en-US" sz="2187" dirty="0"/>
          </a:p>
        </p:txBody>
      </p:sp>
      <p:sp>
        <p:nvSpPr>
          <p:cNvPr id="10" name="Text 8"/>
          <p:cNvSpPr/>
          <p:nvPr/>
        </p:nvSpPr>
        <p:spPr>
          <a:xfrm>
            <a:off x="7648456" y="3640098"/>
            <a:ext cx="472178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Identify the electric vehicle with the maximum battery range.</a:t>
            </a:r>
            <a:endParaRPr lang="en-US" sz="1750" dirty="0"/>
          </a:p>
        </p:txBody>
      </p:sp>
      <p:sp>
        <p:nvSpPr>
          <p:cNvPr id="11" name="Shape 9"/>
          <p:cNvSpPr/>
          <p:nvPr/>
        </p:nvSpPr>
        <p:spPr>
          <a:xfrm>
            <a:off x="2037993" y="4795242"/>
            <a:ext cx="5166122" cy="1635562"/>
          </a:xfrm>
          <a:prstGeom prst="roundRect">
            <a:avLst>
              <a:gd name="adj" fmla="val 8151"/>
            </a:avLst>
          </a:prstGeom>
          <a:solidFill>
            <a:srgbClr val="343131"/>
          </a:solidFill>
          <a:ln/>
        </p:spPr>
      </p:sp>
      <p:sp>
        <p:nvSpPr>
          <p:cNvPr id="12" name="Text 10"/>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High-End Vehicles</a:t>
            </a:r>
            <a:endParaRPr lang="en-US" sz="2187" dirty="0"/>
          </a:p>
        </p:txBody>
      </p:sp>
      <p:sp>
        <p:nvSpPr>
          <p:cNvPr id="13" name="Text 11"/>
          <p:cNvSpPr/>
          <p:nvPr/>
        </p:nvSpPr>
        <p:spPr>
          <a:xfrm>
            <a:off x="2260163" y="5497830"/>
            <a:ext cx="472178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View a curated list of electric vehicles with a high base MSRP.</a:t>
            </a:r>
            <a:endParaRPr lang="en-US" sz="1750" dirty="0"/>
          </a:p>
        </p:txBody>
      </p:sp>
      <p:sp>
        <p:nvSpPr>
          <p:cNvPr id="14" name="Shape 12"/>
          <p:cNvSpPr/>
          <p:nvPr/>
        </p:nvSpPr>
        <p:spPr>
          <a:xfrm>
            <a:off x="7426285" y="4795242"/>
            <a:ext cx="5166122" cy="1635562"/>
          </a:xfrm>
          <a:prstGeom prst="roundRect">
            <a:avLst>
              <a:gd name="adj" fmla="val 8151"/>
            </a:avLst>
          </a:prstGeom>
          <a:solidFill>
            <a:srgbClr val="343131"/>
          </a:solidFill>
          <a:ln/>
        </p:spPr>
      </p:sp>
      <p:sp>
        <p:nvSpPr>
          <p:cNvPr id="15" name="Text 13"/>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MSRP Ranking</a:t>
            </a:r>
            <a:endParaRPr lang="en-US" sz="2187" dirty="0"/>
          </a:p>
        </p:txBody>
      </p:sp>
      <p:sp>
        <p:nvSpPr>
          <p:cNvPr id="16" name="Text 14"/>
          <p:cNvSpPr/>
          <p:nvPr/>
        </p:nvSpPr>
        <p:spPr>
          <a:xfrm>
            <a:off x="7648456" y="5497830"/>
            <a:ext cx="472178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Rank electric vehicles within each model year by base MSRP.</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1798796"/>
            <a:ext cx="8757761"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3159681"/>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6073973" y="1916612"/>
            <a:ext cx="4721781" cy="710803"/>
          </a:xfrm>
          <a:prstGeom prst="rect">
            <a:avLst/>
          </a:prstGeom>
          <a:noFill/>
          <a:ln/>
        </p:spPr>
        <p:txBody>
          <a:bodyPr wrap="square" rtlCol="0" anchor="t"/>
          <a:lstStyle/>
          <a:p>
            <a:pPr marL="0" indent="0">
              <a:lnSpc>
                <a:spcPts val="2799"/>
              </a:lnSpc>
              <a:buNone/>
            </a:pPr>
            <a:endParaRPr lang="en-US" sz="1750" dirty="0"/>
          </a:p>
        </p:txBody>
      </p:sp>
      <p:sp>
        <p:nvSpPr>
          <p:cNvPr id="18" name="Text 2">
            <a:extLst>
              <a:ext uri="{FF2B5EF4-FFF2-40B4-BE49-F238E27FC236}">
                <a16:creationId xmlns:a16="http://schemas.microsoft.com/office/drawing/2014/main" id="{D184A773-7A1A-CB75-88AA-698314B13BE9}"/>
              </a:ext>
            </a:extLst>
          </p:cNvPr>
          <p:cNvSpPr/>
          <p:nvPr/>
        </p:nvSpPr>
        <p:spPr>
          <a:xfrm>
            <a:off x="4036158" y="247292"/>
            <a:ext cx="6173510" cy="694373"/>
          </a:xfrm>
          <a:prstGeom prst="rect">
            <a:avLst/>
          </a:prstGeom>
          <a:noFill/>
          <a:ln/>
        </p:spPr>
        <p:txBody>
          <a:bodyPr wrap="none" rtlCol="0" anchor="t"/>
          <a:lstStyle/>
          <a:p>
            <a:pPr marL="0" indent="0">
              <a:lnSpc>
                <a:spcPts val="5468"/>
              </a:lnSpc>
              <a:buNone/>
            </a:pPr>
            <a:endParaRPr lang="en-US" sz="4374" dirty="0"/>
          </a:p>
        </p:txBody>
      </p:sp>
      <p:sp>
        <p:nvSpPr>
          <p:cNvPr id="19" name="Text 5">
            <a:extLst>
              <a:ext uri="{FF2B5EF4-FFF2-40B4-BE49-F238E27FC236}">
                <a16:creationId xmlns:a16="http://schemas.microsoft.com/office/drawing/2014/main" id="{D4B7B4B4-B096-AE61-1A81-4A29E19ADD0F}"/>
              </a:ext>
            </a:extLst>
          </p:cNvPr>
          <p:cNvSpPr/>
          <p:nvPr/>
        </p:nvSpPr>
        <p:spPr>
          <a:xfrm>
            <a:off x="6997272" y="1380832"/>
            <a:ext cx="2777490" cy="347186"/>
          </a:xfrm>
          <a:prstGeom prst="rect">
            <a:avLst/>
          </a:prstGeom>
          <a:noFill/>
          <a:ln/>
        </p:spPr>
        <p:txBody>
          <a:bodyPr wrap="none" rtlCol="0" anchor="t"/>
          <a:lstStyle/>
          <a:p>
            <a:pPr marL="0" indent="0">
              <a:lnSpc>
                <a:spcPts val="2734"/>
              </a:lnSpc>
              <a:buNone/>
            </a:pPr>
            <a:endParaRPr lang="en-US" sz="2187" dirty="0"/>
          </a:p>
        </p:txBody>
      </p:sp>
      <p:sp>
        <p:nvSpPr>
          <p:cNvPr id="22" name="Text 2">
            <a:extLst>
              <a:ext uri="{FF2B5EF4-FFF2-40B4-BE49-F238E27FC236}">
                <a16:creationId xmlns:a16="http://schemas.microsoft.com/office/drawing/2014/main" id="{F8CF6CFE-4231-CF72-91A1-909F34C321F2}"/>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Advanced Electric Vehicle Analytics</a:t>
            </a:r>
            <a:endParaRPr lang="en-US" sz="4374" dirty="0"/>
          </a:p>
        </p:txBody>
      </p:sp>
      <p:sp>
        <p:nvSpPr>
          <p:cNvPr id="23" name="Text 3">
            <a:extLst>
              <a:ext uri="{FF2B5EF4-FFF2-40B4-BE49-F238E27FC236}">
                <a16:creationId xmlns:a16="http://schemas.microsoft.com/office/drawing/2014/main" id="{A3AAAAED-E47F-FA2A-66B8-3E6FA4CC2E6F}"/>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Model Length</a:t>
            </a:r>
            <a:endParaRPr lang="en-US" sz="2187" dirty="0"/>
          </a:p>
        </p:txBody>
      </p:sp>
      <p:sp>
        <p:nvSpPr>
          <p:cNvPr id="24" name="Text 4">
            <a:extLst>
              <a:ext uri="{FF2B5EF4-FFF2-40B4-BE49-F238E27FC236}">
                <a16:creationId xmlns:a16="http://schemas.microsoft.com/office/drawing/2014/main" id="{B5D0D548-FFC2-50C4-0DC3-8620A31D5752}"/>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Calculate the length of each electric vehicle model name.</a:t>
            </a:r>
            <a:endParaRPr lang="en-US" sz="1750" dirty="0"/>
          </a:p>
        </p:txBody>
      </p:sp>
      <p:sp>
        <p:nvSpPr>
          <p:cNvPr id="25" name="Shape 3">
            <a:extLst>
              <a:ext uri="{FF2B5EF4-FFF2-40B4-BE49-F238E27FC236}">
                <a16:creationId xmlns:a16="http://schemas.microsoft.com/office/drawing/2014/main" id="{132F9A37-8C08-FCF5-39B2-C12D9762229A}"/>
              </a:ext>
            </a:extLst>
          </p:cNvPr>
          <p:cNvSpPr/>
          <p:nvPr/>
        </p:nvSpPr>
        <p:spPr>
          <a:xfrm>
            <a:off x="640799" y="1405175"/>
            <a:ext cx="499943" cy="499943"/>
          </a:xfrm>
          <a:prstGeom prst="roundRect">
            <a:avLst>
              <a:gd name="adj" fmla="val 26667"/>
            </a:avLst>
          </a:prstGeom>
          <a:solidFill>
            <a:srgbClr val="343131"/>
          </a:solidFill>
          <a:ln/>
        </p:spPr>
      </p:sp>
      <p:sp>
        <p:nvSpPr>
          <p:cNvPr id="26" name="Text 4">
            <a:extLst>
              <a:ext uri="{FF2B5EF4-FFF2-40B4-BE49-F238E27FC236}">
                <a16:creationId xmlns:a16="http://schemas.microsoft.com/office/drawing/2014/main" id="{6724E7D8-93CE-860C-DEE2-B531B24412DA}"/>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11</a:t>
            </a:r>
            <a:endParaRPr lang="en-US" sz="2624" dirty="0"/>
          </a:p>
        </p:txBody>
      </p:sp>
      <p:pic>
        <p:nvPicPr>
          <p:cNvPr id="27" name="Picture 3">
            <a:extLst>
              <a:ext uri="{FF2B5EF4-FFF2-40B4-BE49-F238E27FC236}">
                <a16:creationId xmlns:a16="http://schemas.microsoft.com/office/drawing/2014/main" id="{F1422BFC-65A1-296E-1452-67FE9BA11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741" y="3805536"/>
            <a:ext cx="3843607" cy="3808801"/>
          </a:xfrm>
          <a:prstGeom prst="rect">
            <a:avLst/>
          </a:prstGeom>
          <a:noFill/>
          <a:extLst>
            <a:ext uri="{909E8E84-426E-40DD-AFC4-6F175D3DCCD1}">
              <a14:hiddenFill xmlns:a14="http://schemas.microsoft.com/office/drawing/2010/main">
                <a:solidFill>
                  <a:srgbClr val="FFFFFF"/>
                </a:solidFill>
              </a14:hiddenFill>
            </a:ext>
          </a:extLst>
        </p:spPr>
      </p:pic>
      <p:sp>
        <p:nvSpPr>
          <p:cNvPr id="29" name="Text 4">
            <a:extLst>
              <a:ext uri="{FF2B5EF4-FFF2-40B4-BE49-F238E27FC236}">
                <a16:creationId xmlns:a16="http://schemas.microsoft.com/office/drawing/2014/main" id="{D88B8376-30B1-2B03-1E88-1F74F587B0EF}"/>
              </a:ext>
            </a:extLst>
          </p:cNvPr>
          <p:cNvSpPr/>
          <p:nvPr/>
        </p:nvSpPr>
        <p:spPr>
          <a:xfrm>
            <a:off x="6477561" y="4540313"/>
            <a:ext cx="6607818" cy="1581369"/>
          </a:xfrm>
          <a:prstGeom prst="rect">
            <a:avLst/>
          </a:prstGeom>
          <a:noFill/>
          <a:ln/>
        </p:spPr>
        <p:txBody>
          <a:bodyPr wrap="square" rtlCol="0" anchor="t"/>
          <a:lstStyle/>
          <a:p>
            <a:pPr marL="0" indent="0" algn="l">
              <a:lnSpc>
                <a:spcPts val="2799"/>
              </a:lnSpc>
              <a:buNone/>
            </a:pPr>
            <a:endParaRPr lang="en-US" sz="1800" dirty="0">
              <a:solidFill>
                <a:schemeClr val="accent6">
                  <a:lumMod val="40000"/>
                  <a:lumOff val="60000"/>
                </a:schemeClr>
              </a:solidFill>
            </a:endParaRPr>
          </a:p>
        </p:txBody>
      </p:sp>
      <p:pic>
        <p:nvPicPr>
          <p:cNvPr id="31" name="Picture 30">
            <a:extLst>
              <a:ext uri="{FF2B5EF4-FFF2-40B4-BE49-F238E27FC236}">
                <a16:creationId xmlns:a16="http://schemas.microsoft.com/office/drawing/2014/main" id="{19ED424B-752C-451A-F2EB-714E4BD1A7E3}"/>
              </a:ext>
            </a:extLst>
          </p:cNvPr>
          <p:cNvPicPr>
            <a:picLocks noChangeAspect="1"/>
          </p:cNvPicPr>
          <p:nvPr/>
        </p:nvPicPr>
        <p:blipFill>
          <a:blip r:embed="rId4"/>
          <a:stretch>
            <a:fillRect/>
          </a:stretch>
        </p:blipFill>
        <p:spPr>
          <a:xfrm>
            <a:off x="6493322" y="1850323"/>
            <a:ext cx="7774466" cy="3396731"/>
          </a:xfrm>
          <a:prstGeom prst="rect">
            <a:avLst/>
          </a:prstGeom>
        </p:spPr>
      </p:pic>
      <p:pic>
        <p:nvPicPr>
          <p:cNvPr id="11266" name="Picture 2">
            <a:extLst>
              <a:ext uri="{FF2B5EF4-FFF2-40B4-BE49-F238E27FC236}">
                <a16:creationId xmlns:a16="http://schemas.microsoft.com/office/drawing/2014/main" id="{6916D537-53B5-38EB-29A5-0EC30C7AF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742" y="3797240"/>
            <a:ext cx="3843606" cy="3818296"/>
          </a:xfrm>
          <a:prstGeom prst="rect">
            <a:avLst/>
          </a:prstGeom>
          <a:noFill/>
          <a:extLst>
            <a:ext uri="{909E8E84-426E-40DD-AFC4-6F175D3DCCD1}">
              <a14:hiddenFill xmlns:a14="http://schemas.microsoft.com/office/drawing/2010/main">
                <a:solidFill>
                  <a:srgbClr val="FFFFFF"/>
                </a:solidFill>
              </a14:hiddenFill>
            </a:ext>
          </a:extLst>
        </p:spPr>
      </p:pic>
      <p:sp>
        <p:nvSpPr>
          <p:cNvPr id="32" name="Text 4">
            <a:extLst>
              <a:ext uri="{FF2B5EF4-FFF2-40B4-BE49-F238E27FC236}">
                <a16:creationId xmlns:a16="http://schemas.microsoft.com/office/drawing/2014/main" id="{B5F4C0EC-31C4-2CAB-FF95-41D02B2F0B14}"/>
              </a:ext>
            </a:extLst>
          </p:cNvPr>
          <p:cNvSpPr/>
          <p:nvPr/>
        </p:nvSpPr>
        <p:spPr>
          <a:xfrm>
            <a:off x="6503465" y="5782271"/>
            <a:ext cx="6607818" cy="1581369"/>
          </a:xfrm>
          <a:prstGeom prst="rect">
            <a:avLst/>
          </a:prstGeom>
          <a:noFill/>
          <a:ln/>
        </p:spPr>
        <p:txBody>
          <a:bodyPr wrap="square" rtlCol="0" anchor="t"/>
          <a:lstStyle/>
          <a:p>
            <a:pPr marL="0" indent="0" algn="l">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Our database now includes a new column, "</a:t>
            </a:r>
            <a:r>
              <a:rPr lang="en-US" sz="1800" dirty="0" err="1">
                <a:solidFill>
                  <a:schemeClr val="accent6">
                    <a:lumMod val="40000"/>
                    <a:lumOff val="60000"/>
                  </a:schemeClr>
                </a:solidFill>
                <a:latin typeface="Gelasio" pitchFamily="34" charset="0"/>
                <a:ea typeface="Gelasio" pitchFamily="34" charset="-122"/>
                <a:cs typeface="Gelasio" pitchFamily="34" charset="-120"/>
              </a:rPr>
              <a:t>Model_Length</a:t>
            </a:r>
            <a:r>
              <a:rPr lang="en-US" sz="1800" dirty="0">
                <a:solidFill>
                  <a:schemeClr val="accent6">
                    <a:lumMod val="40000"/>
                    <a:lumOff val="60000"/>
                  </a:schemeClr>
                </a:solidFill>
                <a:latin typeface="Gelasio" pitchFamily="34" charset="0"/>
                <a:ea typeface="Gelasio" pitchFamily="34" charset="-122"/>
                <a:cs typeface="Gelasio" pitchFamily="34" charset="-120"/>
              </a:rPr>
              <a:t>," which calculates the length of each model name. This can be a useful data point for various analyses and comparisons.</a:t>
            </a:r>
            <a:endParaRPr lang="en-US" sz="1800" dirty="0">
              <a:solidFill>
                <a:schemeClr val="accent6">
                  <a:lumMod val="40000"/>
                  <a:lumOff val="60000"/>
                </a:schemeClr>
              </a:solidFill>
            </a:endParaRPr>
          </a:p>
        </p:txBody>
      </p:sp>
    </p:spTree>
    <p:extLst>
      <p:ext uri="{BB962C8B-B14F-4D97-AF65-F5344CB8AC3E}">
        <p14:creationId xmlns:p14="http://schemas.microsoft.com/office/powerpoint/2010/main" val="379111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1798796"/>
            <a:ext cx="8757761"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3159681"/>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6073973" y="1916612"/>
            <a:ext cx="4721781" cy="710803"/>
          </a:xfrm>
          <a:prstGeom prst="rect">
            <a:avLst/>
          </a:prstGeom>
          <a:noFill/>
          <a:ln/>
        </p:spPr>
        <p:txBody>
          <a:bodyPr wrap="square" rtlCol="0" anchor="t"/>
          <a:lstStyle/>
          <a:p>
            <a:pPr marL="0" indent="0">
              <a:lnSpc>
                <a:spcPts val="2799"/>
              </a:lnSpc>
              <a:buNone/>
            </a:pPr>
            <a:endParaRPr lang="en-US" sz="1750" dirty="0"/>
          </a:p>
        </p:txBody>
      </p:sp>
      <p:sp>
        <p:nvSpPr>
          <p:cNvPr id="18" name="Text 2">
            <a:extLst>
              <a:ext uri="{FF2B5EF4-FFF2-40B4-BE49-F238E27FC236}">
                <a16:creationId xmlns:a16="http://schemas.microsoft.com/office/drawing/2014/main" id="{D184A773-7A1A-CB75-88AA-698314B13BE9}"/>
              </a:ext>
            </a:extLst>
          </p:cNvPr>
          <p:cNvSpPr/>
          <p:nvPr/>
        </p:nvSpPr>
        <p:spPr>
          <a:xfrm>
            <a:off x="4036158" y="247292"/>
            <a:ext cx="6173510" cy="694373"/>
          </a:xfrm>
          <a:prstGeom prst="rect">
            <a:avLst/>
          </a:prstGeom>
          <a:noFill/>
          <a:ln/>
        </p:spPr>
        <p:txBody>
          <a:bodyPr wrap="none" rtlCol="0" anchor="t"/>
          <a:lstStyle/>
          <a:p>
            <a:pPr marL="0" indent="0">
              <a:lnSpc>
                <a:spcPts val="5468"/>
              </a:lnSpc>
              <a:buNone/>
            </a:pPr>
            <a:endParaRPr lang="en-US" sz="4374" dirty="0"/>
          </a:p>
        </p:txBody>
      </p:sp>
      <p:sp>
        <p:nvSpPr>
          <p:cNvPr id="19" name="Text 5">
            <a:extLst>
              <a:ext uri="{FF2B5EF4-FFF2-40B4-BE49-F238E27FC236}">
                <a16:creationId xmlns:a16="http://schemas.microsoft.com/office/drawing/2014/main" id="{D4B7B4B4-B096-AE61-1A81-4A29E19ADD0F}"/>
              </a:ext>
            </a:extLst>
          </p:cNvPr>
          <p:cNvSpPr/>
          <p:nvPr/>
        </p:nvSpPr>
        <p:spPr>
          <a:xfrm>
            <a:off x="6997272" y="1380832"/>
            <a:ext cx="2777490" cy="347186"/>
          </a:xfrm>
          <a:prstGeom prst="rect">
            <a:avLst/>
          </a:prstGeom>
          <a:noFill/>
          <a:ln/>
        </p:spPr>
        <p:txBody>
          <a:bodyPr wrap="none" rtlCol="0" anchor="t"/>
          <a:lstStyle/>
          <a:p>
            <a:pPr marL="0" indent="0">
              <a:lnSpc>
                <a:spcPts val="2734"/>
              </a:lnSpc>
              <a:buNone/>
            </a:pPr>
            <a:endParaRPr lang="en-US" sz="2187" dirty="0"/>
          </a:p>
        </p:txBody>
      </p:sp>
      <p:sp>
        <p:nvSpPr>
          <p:cNvPr id="11" name="Text 2">
            <a:extLst>
              <a:ext uri="{FF2B5EF4-FFF2-40B4-BE49-F238E27FC236}">
                <a16:creationId xmlns:a16="http://schemas.microsoft.com/office/drawing/2014/main" id="{03D2DCD5-4386-C99E-0298-74B9E5A14BF5}"/>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Advanced Electric Vehicle Analytics</a:t>
            </a:r>
            <a:endParaRPr lang="en-US" sz="4374" dirty="0"/>
          </a:p>
        </p:txBody>
      </p:sp>
      <p:sp>
        <p:nvSpPr>
          <p:cNvPr id="12" name="Text 3">
            <a:extLst>
              <a:ext uri="{FF2B5EF4-FFF2-40B4-BE49-F238E27FC236}">
                <a16:creationId xmlns:a16="http://schemas.microsoft.com/office/drawing/2014/main" id="{F167F1E6-C153-A73F-281F-4A80D20B62CF}"/>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Highest Electric Range</a:t>
            </a:r>
            <a:endParaRPr lang="en-US" sz="2187" dirty="0"/>
          </a:p>
        </p:txBody>
      </p:sp>
      <p:sp>
        <p:nvSpPr>
          <p:cNvPr id="13" name="Text 4">
            <a:extLst>
              <a:ext uri="{FF2B5EF4-FFF2-40B4-BE49-F238E27FC236}">
                <a16:creationId xmlns:a16="http://schemas.microsoft.com/office/drawing/2014/main" id="{77911E48-E347-0F6A-0084-9A2597740683}"/>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Identify the electric vehicle with the maximum battery range.</a:t>
            </a:r>
            <a:endParaRPr lang="en-US" sz="1750" dirty="0"/>
          </a:p>
        </p:txBody>
      </p:sp>
      <p:sp>
        <p:nvSpPr>
          <p:cNvPr id="14" name="Shape 3">
            <a:extLst>
              <a:ext uri="{FF2B5EF4-FFF2-40B4-BE49-F238E27FC236}">
                <a16:creationId xmlns:a16="http://schemas.microsoft.com/office/drawing/2014/main" id="{D41EDCD2-F456-D5DF-D169-795F32DF04F7}"/>
              </a:ext>
            </a:extLst>
          </p:cNvPr>
          <p:cNvSpPr/>
          <p:nvPr/>
        </p:nvSpPr>
        <p:spPr>
          <a:xfrm>
            <a:off x="640799" y="1405175"/>
            <a:ext cx="499943" cy="499943"/>
          </a:xfrm>
          <a:prstGeom prst="roundRect">
            <a:avLst>
              <a:gd name="adj" fmla="val 26667"/>
            </a:avLst>
          </a:prstGeom>
          <a:solidFill>
            <a:srgbClr val="343131"/>
          </a:solidFill>
          <a:ln/>
        </p:spPr>
      </p:sp>
      <p:sp>
        <p:nvSpPr>
          <p:cNvPr id="15" name="Text 4">
            <a:extLst>
              <a:ext uri="{FF2B5EF4-FFF2-40B4-BE49-F238E27FC236}">
                <a16:creationId xmlns:a16="http://schemas.microsoft.com/office/drawing/2014/main" id="{BF8F12C6-1516-4FFE-B393-DCEDFD926354}"/>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12</a:t>
            </a:r>
            <a:endParaRPr lang="en-US" sz="2624" dirty="0"/>
          </a:p>
        </p:txBody>
      </p:sp>
      <p:sp>
        <p:nvSpPr>
          <p:cNvPr id="20" name="Text 4">
            <a:extLst>
              <a:ext uri="{FF2B5EF4-FFF2-40B4-BE49-F238E27FC236}">
                <a16:creationId xmlns:a16="http://schemas.microsoft.com/office/drawing/2014/main" id="{B5AB82FA-DDC0-3DDF-8A1B-CF2C86188631}"/>
              </a:ext>
            </a:extLst>
          </p:cNvPr>
          <p:cNvSpPr/>
          <p:nvPr/>
        </p:nvSpPr>
        <p:spPr>
          <a:xfrm>
            <a:off x="6477561" y="4540313"/>
            <a:ext cx="6607818" cy="1581369"/>
          </a:xfrm>
          <a:prstGeom prst="rect">
            <a:avLst/>
          </a:prstGeom>
          <a:noFill/>
          <a:ln/>
        </p:spPr>
        <p:txBody>
          <a:bodyPr wrap="square" rtlCol="0" anchor="t"/>
          <a:lstStyle/>
          <a:p>
            <a:pPr marL="0" indent="0" algn="l">
              <a:lnSpc>
                <a:spcPts val="2799"/>
              </a:lnSpc>
              <a:buNone/>
            </a:pPr>
            <a:endParaRPr lang="en-US" sz="1800" dirty="0">
              <a:solidFill>
                <a:schemeClr val="accent6">
                  <a:lumMod val="40000"/>
                  <a:lumOff val="60000"/>
                </a:schemeClr>
              </a:solidFill>
            </a:endParaRPr>
          </a:p>
        </p:txBody>
      </p:sp>
      <p:pic>
        <p:nvPicPr>
          <p:cNvPr id="22" name="Picture 21">
            <a:extLst>
              <a:ext uri="{FF2B5EF4-FFF2-40B4-BE49-F238E27FC236}">
                <a16:creationId xmlns:a16="http://schemas.microsoft.com/office/drawing/2014/main" id="{5CC4A5F8-BA41-B8F5-DA6F-CA480B5E33A5}"/>
              </a:ext>
            </a:extLst>
          </p:cNvPr>
          <p:cNvPicPr>
            <a:picLocks noChangeAspect="1"/>
          </p:cNvPicPr>
          <p:nvPr/>
        </p:nvPicPr>
        <p:blipFill>
          <a:blip r:embed="rId3"/>
          <a:stretch>
            <a:fillRect/>
          </a:stretch>
        </p:blipFill>
        <p:spPr>
          <a:xfrm>
            <a:off x="6510302" y="1818376"/>
            <a:ext cx="7767849" cy="3396730"/>
          </a:xfrm>
          <a:prstGeom prst="rect">
            <a:avLst/>
          </a:prstGeom>
        </p:spPr>
      </p:pic>
      <p:sp>
        <p:nvSpPr>
          <p:cNvPr id="23" name="Text 4">
            <a:extLst>
              <a:ext uri="{FF2B5EF4-FFF2-40B4-BE49-F238E27FC236}">
                <a16:creationId xmlns:a16="http://schemas.microsoft.com/office/drawing/2014/main" id="{02671A3B-896A-E5B2-7B9B-6BAB6AFECC14}"/>
              </a:ext>
            </a:extLst>
          </p:cNvPr>
          <p:cNvSpPr/>
          <p:nvPr/>
        </p:nvSpPr>
        <p:spPr>
          <a:xfrm>
            <a:off x="6503465" y="5782271"/>
            <a:ext cx="6607818" cy="1581369"/>
          </a:xfrm>
          <a:prstGeom prst="rect">
            <a:avLst/>
          </a:prstGeom>
          <a:noFill/>
          <a:ln/>
        </p:spPr>
        <p:txBody>
          <a:bodyPr wrap="square" rtlCol="0" anchor="t"/>
          <a:lstStyle/>
          <a:p>
            <a:pPr marL="0" indent="0" algn="l">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Using advanced functions, we've identified the electric vehicle with the highest electric range in our database, providing you with the ultimate in long-distance driving capabilities.</a:t>
            </a:r>
            <a:endParaRPr lang="en-US" sz="1800" dirty="0">
              <a:solidFill>
                <a:schemeClr val="accent6">
                  <a:lumMod val="40000"/>
                  <a:lumOff val="60000"/>
                </a:schemeClr>
              </a:solidFill>
            </a:endParaRPr>
          </a:p>
        </p:txBody>
      </p:sp>
      <p:pic>
        <p:nvPicPr>
          <p:cNvPr id="8" name="Picture 7">
            <a:extLst>
              <a:ext uri="{FF2B5EF4-FFF2-40B4-BE49-F238E27FC236}">
                <a16:creationId xmlns:a16="http://schemas.microsoft.com/office/drawing/2014/main" id="{3B5293EB-2749-16AA-145E-12A31612C298}"/>
              </a:ext>
            </a:extLst>
          </p:cNvPr>
          <p:cNvPicPr>
            <a:picLocks noChangeAspect="1"/>
          </p:cNvPicPr>
          <p:nvPr/>
        </p:nvPicPr>
        <p:blipFill>
          <a:blip r:embed="rId4"/>
          <a:stretch>
            <a:fillRect/>
          </a:stretch>
        </p:blipFill>
        <p:spPr>
          <a:xfrm>
            <a:off x="791407" y="3889771"/>
            <a:ext cx="4881259" cy="3205296"/>
          </a:xfrm>
          <a:prstGeom prst="rect">
            <a:avLst/>
          </a:prstGeom>
          <a:ln>
            <a:noFill/>
          </a:ln>
          <a:effectLst>
            <a:softEdge rad="112500"/>
          </a:effectLst>
        </p:spPr>
      </p:pic>
    </p:spTree>
    <p:extLst>
      <p:ext uri="{BB962C8B-B14F-4D97-AF65-F5344CB8AC3E}">
        <p14:creationId xmlns:p14="http://schemas.microsoft.com/office/powerpoint/2010/main" val="63803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5" name="Text 2"/>
          <p:cNvSpPr/>
          <p:nvPr/>
        </p:nvSpPr>
        <p:spPr>
          <a:xfrm>
            <a:off x="833198" y="202590"/>
            <a:ext cx="7477601" cy="1105947"/>
          </a:xfrm>
          <a:prstGeom prst="rect">
            <a:avLst/>
          </a:prstGeom>
          <a:noFill/>
          <a:ln/>
        </p:spPr>
        <p:txBody>
          <a:bodyPr wrap="square" rtlCol="0" anchor="t"/>
          <a:lstStyle/>
          <a:p>
            <a:pPr marL="0" indent="0">
              <a:lnSpc>
                <a:spcPts val="7545"/>
              </a:lnSpc>
              <a:buNone/>
            </a:pPr>
            <a:r>
              <a:rPr lang="en-US" sz="6036" dirty="0">
                <a:solidFill>
                  <a:srgbClr val="EBCCBB"/>
                </a:solidFill>
                <a:latin typeface="Gelasio" pitchFamily="34" charset="0"/>
                <a:ea typeface="Gelasio" pitchFamily="34" charset="-122"/>
                <a:cs typeface="Gelasio" pitchFamily="34" charset="-120"/>
              </a:rPr>
              <a:t>Contents:</a:t>
            </a:r>
            <a:endParaRPr lang="en-US" sz="6036" dirty="0"/>
          </a:p>
        </p:txBody>
      </p:sp>
      <p:sp>
        <p:nvSpPr>
          <p:cNvPr id="6" name="Text 3"/>
          <p:cNvSpPr/>
          <p:nvPr/>
        </p:nvSpPr>
        <p:spPr>
          <a:xfrm>
            <a:off x="359229" y="1274644"/>
            <a:ext cx="8164285" cy="6252828"/>
          </a:xfrm>
          <a:prstGeom prst="rect">
            <a:avLst/>
          </a:prstGeom>
          <a:noFill/>
          <a:ln/>
        </p:spPr>
        <p:txBody>
          <a:bodyPr wrap="square" rtlCol="0" anchor="t"/>
          <a:lstStyle/>
          <a:p>
            <a:pPr>
              <a:lnSpc>
                <a:spcPts val="2799"/>
              </a:lnSpc>
            </a:pPr>
            <a:endParaRPr lang="en-GB" sz="1750" b="1" dirty="0">
              <a:solidFill>
                <a:schemeClr val="bg1"/>
              </a:solidFill>
              <a:latin typeface="Gelasio" pitchFamily="34" charset="0"/>
              <a:ea typeface="Gelasio" pitchFamily="34" charset="-122"/>
              <a:cs typeface="Gelasio" pitchFamily="34" charset="-120"/>
            </a:endParaRPr>
          </a:p>
          <a:p>
            <a:pPr>
              <a:lnSpc>
                <a:spcPts val="2799"/>
              </a:lnSpc>
            </a:pPr>
            <a:r>
              <a:rPr lang="en-GB" sz="1750" b="1" dirty="0">
                <a:solidFill>
                  <a:schemeClr val="bg1"/>
                </a:solidFill>
                <a:latin typeface="Gelasio" pitchFamily="34" charset="0"/>
                <a:ea typeface="Gelasio" pitchFamily="34" charset="-122"/>
                <a:cs typeface="Gelasio" pitchFamily="34" charset="-120"/>
              </a:rPr>
              <a:t>E</a:t>
            </a:r>
            <a:r>
              <a:rPr lang="en-US" sz="1750" b="1" dirty="0" err="1">
                <a:solidFill>
                  <a:schemeClr val="bg1"/>
                </a:solidFill>
                <a:latin typeface="Gelasio" pitchFamily="34" charset="0"/>
                <a:ea typeface="Gelasio" pitchFamily="34" charset="-122"/>
                <a:cs typeface="Gelasio" pitchFamily="34" charset="-120"/>
              </a:rPr>
              <a:t>lectric</a:t>
            </a:r>
            <a:r>
              <a:rPr lang="en-US" sz="1750" b="1" dirty="0">
                <a:solidFill>
                  <a:schemeClr val="bg1"/>
                </a:solidFill>
                <a:latin typeface="Gelasio" pitchFamily="34" charset="0"/>
                <a:ea typeface="Gelasio" pitchFamily="34" charset="-122"/>
                <a:cs typeface="Gelasio" pitchFamily="34" charset="-120"/>
              </a:rPr>
              <a:t> Vehicle Lineup			Advanced Electric Vehicle Analytics</a:t>
            </a:r>
          </a:p>
          <a:p>
            <a:pPr>
              <a:lnSpc>
                <a:spcPts val="2799"/>
              </a:lnSpc>
            </a:pPr>
            <a:r>
              <a:rPr lang="en-US" sz="1750" dirty="0">
                <a:solidFill>
                  <a:srgbClr val="EBCCBB"/>
                </a:solidFill>
                <a:latin typeface="Gelasio" pitchFamily="34" charset="0"/>
                <a:ea typeface="Gelasio" pitchFamily="34" charset="-122"/>
                <a:cs typeface="Gelasio" pitchFamily="34" charset="-120"/>
              </a:rPr>
              <a:t>	VIN, Make, Model				 Model Length</a:t>
            </a:r>
            <a:endParaRPr lang="en-US" sz="1750" dirty="0"/>
          </a:p>
          <a:p>
            <a:pPr>
              <a:lnSpc>
                <a:spcPts val="2799"/>
              </a:lnSpc>
            </a:pPr>
            <a:r>
              <a:rPr lang="en-US" sz="1750" dirty="0">
                <a:solidFill>
                  <a:srgbClr val="EBCCBB"/>
                </a:solidFill>
                <a:latin typeface="Gelasio" pitchFamily="34" charset="0"/>
                <a:ea typeface="Gelasio" pitchFamily="34" charset="-122"/>
                <a:cs typeface="Gelasio" pitchFamily="34" charset="-120"/>
              </a:rPr>
              <a:t>	2020+ Model Year				 Highest Electric Range</a:t>
            </a:r>
            <a:endParaRPr lang="en-US" sz="1750" dirty="0"/>
          </a:p>
          <a:p>
            <a:pPr>
              <a:lnSpc>
                <a:spcPts val="2799"/>
              </a:lnSpc>
            </a:pPr>
            <a:r>
              <a:rPr lang="en-US" sz="1750" dirty="0">
                <a:solidFill>
                  <a:srgbClr val="EBCCBB"/>
                </a:solidFill>
                <a:latin typeface="Gelasio" pitchFamily="34" charset="0"/>
                <a:ea typeface="Gelasio" pitchFamily="34" charset="-122"/>
                <a:cs typeface="Gelasio" pitchFamily="34" charset="-120"/>
              </a:rPr>
              <a:t>	Tesla Vehicles 				 High-End Vehicles						</a:t>
            </a:r>
            <a:r>
              <a:rPr lang="en-US" sz="1750" dirty="0"/>
              <a:t>	 </a:t>
            </a:r>
            <a:r>
              <a:rPr lang="en-US" sz="1750" dirty="0">
                <a:solidFill>
                  <a:srgbClr val="EBCCBB"/>
                </a:solidFill>
                <a:latin typeface="Gelasio" pitchFamily="34" charset="0"/>
                <a:ea typeface="Gelasio" pitchFamily="34" charset="-122"/>
                <a:cs typeface="Gelasio" pitchFamily="34" charset="-120"/>
              </a:rPr>
              <a:t>MSRP Ranking</a:t>
            </a:r>
          </a:p>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b="1" dirty="0">
                <a:solidFill>
                  <a:schemeClr val="bg1"/>
                </a:solidFill>
                <a:latin typeface="Gelasio" pitchFamily="34" charset="0"/>
                <a:ea typeface="Gelasio" pitchFamily="34" charset="-122"/>
                <a:cs typeface="Gelasio" pitchFamily="34" charset="-120"/>
              </a:rPr>
              <a:t>Electric Vehicle Statistics		 	 Electric Vehicle Trends</a:t>
            </a:r>
            <a:endParaRPr lang="en-US" sz="1750" b="1" dirty="0">
              <a:solidFill>
                <a:schemeClr val="bg1"/>
              </a:solidFill>
            </a:endParaRPr>
          </a:p>
          <a:p>
            <a:pPr marL="0" indent="0" algn="l">
              <a:lnSpc>
                <a:spcPts val="2734"/>
              </a:lnSpc>
              <a:buNone/>
            </a:pPr>
            <a:r>
              <a:rPr lang="en-US" sz="1750" dirty="0">
                <a:solidFill>
                  <a:srgbClr val="EBCCBB"/>
                </a:solidFill>
                <a:latin typeface="Gelasio" pitchFamily="34" charset="0"/>
                <a:ea typeface="Gelasio" pitchFamily="34" charset="-122"/>
              </a:rPr>
              <a:t>	</a:t>
            </a:r>
            <a:r>
              <a:rPr lang="en-US" sz="1750" dirty="0">
                <a:solidFill>
                  <a:srgbClr val="EBCCBB"/>
                </a:solidFill>
                <a:latin typeface="Gelasio" pitchFamily="34" charset="0"/>
                <a:ea typeface="Gelasio" pitchFamily="34" charset="-122"/>
                <a:cs typeface="Gelasio" pitchFamily="34" charset="-120"/>
              </a:rPr>
              <a:t>Total Electric Vehicles Leaf Model’s 		 Yearly Registrations</a:t>
            </a:r>
            <a:endParaRPr lang="en-US" sz="1750" dirty="0"/>
          </a:p>
          <a:p>
            <a:pPr>
              <a:lnSpc>
                <a:spcPts val="2799"/>
              </a:lnSpc>
            </a:pPr>
            <a:r>
              <a:rPr lang="en-US" sz="1750" dirty="0"/>
              <a:t>	</a:t>
            </a:r>
            <a:r>
              <a:rPr lang="en-US" sz="1750" dirty="0">
                <a:solidFill>
                  <a:srgbClr val="EBCCBB"/>
                </a:solidFill>
                <a:latin typeface="Gelasio" pitchFamily="34" charset="0"/>
                <a:ea typeface="Gelasio" pitchFamily="34" charset="-122"/>
                <a:cs typeface="Gelasio" pitchFamily="34" charset="-120"/>
              </a:rPr>
              <a:t>Total Electric Vehicles Count			 MSRP Updates</a:t>
            </a:r>
            <a:endParaRPr lang="en-US" sz="1750" dirty="0"/>
          </a:p>
          <a:p>
            <a:pPr>
              <a:lnSpc>
                <a:spcPts val="2799"/>
              </a:lnSpc>
            </a:pPr>
            <a:r>
              <a:rPr lang="en-US" sz="1750" dirty="0"/>
              <a:t>	</a:t>
            </a:r>
            <a:r>
              <a:rPr lang="en-US" sz="1750" dirty="0">
                <a:solidFill>
                  <a:srgbClr val="EBCCBB"/>
                </a:solidFill>
                <a:latin typeface="Gelasio" pitchFamily="34" charset="0"/>
                <a:ea typeface="Gelasio" pitchFamily="34" charset="-122"/>
                <a:cs typeface="Gelasio" pitchFamily="34" charset="-120"/>
              </a:rPr>
              <a:t>Average Electric Range			 Regional Pricing</a:t>
            </a:r>
          </a:p>
          <a:p>
            <a:pPr>
              <a:lnSpc>
                <a:spcPts val="2799"/>
              </a:lnSpc>
            </a:pPr>
            <a:r>
              <a:rPr lang="en-US" sz="1750" dirty="0">
                <a:solidFill>
                  <a:srgbClr val="EBCCBB"/>
                </a:solidFill>
                <a:latin typeface="Gelasio" pitchFamily="34" charset="0"/>
                <a:ea typeface="Gelasio" pitchFamily="34" charset="-122"/>
                <a:cs typeface="Gelasio" pitchFamily="34" charset="-120"/>
              </a:rPr>
              <a:t>	Top 5 Highest MSRP</a:t>
            </a:r>
          </a:p>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b="1" dirty="0">
                <a:solidFill>
                  <a:schemeClr val="bg1"/>
                </a:solidFill>
                <a:latin typeface="Gelasio" pitchFamily="34" charset="0"/>
                <a:ea typeface="Gelasio" pitchFamily="34" charset="-122"/>
                <a:cs typeface="Gelasio" pitchFamily="34" charset="-120"/>
              </a:rPr>
              <a:t>Matching Electric Vehicles			</a:t>
            </a:r>
            <a:r>
              <a:rPr lang="en-US" sz="1750" dirty="0">
                <a:solidFill>
                  <a:schemeClr val="bg1"/>
                </a:solidFill>
                <a:latin typeface="Gelasio" pitchFamily="34" charset="0"/>
                <a:ea typeface="Gelasio" pitchFamily="34" charset="-122"/>
                <a:cs typeface="Gelasio" pitchFamily="34" charset="-120"/>
              </a:rPr>
              <a:t> Exploring Electric Vehicle Differences</a:t>
            </a:r>
            <a:endParaRPr lang="en-US" sz="1750" b="1" dirty="0">
              <a:solidFill>
                <a:schemeClr val="bg1"/>
              </a:solidFill>
            </a:endParaRPr>
          </a:p>
          <a:p>
            <a:pPr>
              <a:lnSpc>
                <a:spcPts val="2799"/>
              </a:lnSpc>
            </a:pPr>
            <a:r>
              <a:rPr lang="en-US" sz="1750" dirty="0">
                <a:solidFill>
                  <a:srgbClr val="EBCCBB"/>
                </a:solidFill>
                <a:latin typeface="Gelasio" pitchFamily="34" charset="0"/>
                <a:ea typeface="Gelasio" pitchFamily="34" charset="-122"/>
              </a:rPr>
              <a:t>	</a:t>
            </a:r>
            <a:r>
              <a:rPr lang="en-US" sz="1750" dirty="0">
                <a:solidFill>
                  <a:srgbClr val="EBCCBB"/>
                </a:solidFill>
                <a:latin typeface="Gelasio" pitchFamily="34" charset="0"/>
                <a:ea typeface="Gelasio" pitchFamily="34" charset="-122"/>
                <a:cs typeface="Gelasio" pitchFamily="34" charset="-120"/>
              </a:rPr>
              <a:t>Same Make, Model Year	 		EV Pair's by City</a:t>
            </a:r>
            <a:endParaRPr lang="en-US" sz="1750" dirty="0"/>
          </a:p>
          <a:p>
            <a:pPr>
              <a:lnSpc>
                <a:spcPts val="2799"/>
              </a:lnSpc>
            </a:pPr>
            <a:r>
              <a:rPr lang="en-US" sz="1750" dirty="0"/>
              <a:t>	</a:t>
            </a:r>
            <a:r>
              <a:rPr lang="en-US" sz="1750" dirty="0">
                <a:solidFill>
                  <a:srgbClr val="EBCCBB"/>
                </a:solidFill>
                <a:latin typeface="Gelasio" pitchFamily="34" charset="0"/>
                <a:ea typeface="Gelasio" pitchFamily="34" charset="-122"/>
                <a:cs typeface="Gelasio" pitchFamily="34" charset="-120"/>
              </a:rPr>
              <a:t>Electric Vehicle Counts by Make</a:t>
            </a:r>
            <a:endParaRPr lang="en-US" sz="1750" dirty="0"/>
          </a:p>
          <a:p>
            <a:pPr>
              <a:lnSpc>
                <a:spcPts val="2799"/>
              </a:lnSpc>
            </a:pPr>
            <a:r>
              <a:rPr lang="en-US" sz="1750" dirty="0"/>
              <a:t>	</a:t>
            </a:r>
            <a:r>
              <a:rPr lang="en-US" sz="1750" dirty="0">
                <a:solidFill>
                  <a:srgbClr val="EBCCBB"/>
                </a:solidFill>
                <a:latin typeface="Gelasio" pitchFamily="34" charset="0"/>
                <a:ea typeface="Gelasio" pitchFamily="34" charset="-122"/>
                <a:cs typeface="Gelasio" pitchFamily="34" charset="-120"/>
              </a:rPr>
              <a:t>Electric Range Categories</a:t>
            </a:r>
          </a:p>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t>	</a:t>
            </a:r>
          </a:p>
          <a:p>
            <a:pPr>
              <a:lnSpc>
                <a:spcPts val="2799"/>
              </a:lnSpc>
            </a:pPr>
            <a:r>
              <a:rPr lang="en-US" sz="1750" dirty="0"/>
              <a:t>	</a:t>
            </a: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solidFill>
                  <a:srgbClr val="EBCCBB"/>
                </a:solidFill>
                <a:latin typeface="Gelasio" pitchFamily="34" charset="0"/>
                <a:ea typeface="Gelasio" pitchFamily="34" charset="-122"/>
              </a:rPr>
              <a:t>	</a:t>
            </a:r>
            <a:endParaRPr lang="en-US" sz="175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solidFill>
                <a:srgbClr val="EBCCBB"/>
              </a:solidFill>
              <a:latin typeface="Gelasio" pitchFamily="34" charset="0"/>
              <a:ea typeface="Gelasio" pitchFamily="34" charset="-122"/>
              <a:cs typeface="Gelasio" pitchFamily="34" charset="-120"/>
            </a:endParaRPr>
          </a:p>
          <a:p>
            <a:pPr>
              <a:lnSpc>
                <a:spcPts val="2799"/>
              </a:lnSpc>
            </a:pPr>
            <a:r>
              <a:rPr lang="en-US" dirty="0">
                <a:solidFill>
                  <a:srgbClr val="EBCCBB"/>
                </a:solidFill>
                <a:latin typeface="Gelasio" pitchFamily="34" charset="0"/>
                <a:ea typeface="Gelasio" pitchFamily="34" charset="-122"/>
              </a:rPr>
              <a:t>	</a:t>
            </a:r>
            <a:endParaRPr lang="en-US" sz="1800" dirty="0"/>
          </a:p>
          <a:p>
            <a:pPr marL="0" indent="0">
              <a:lnSpc>
                <a:spcPts val="2799"/>
              </a:lnSpc>
              <a:buNone/>
            </a:pPr>
            <a:endParaRPr lang="en-GB" sz="1750" dirty="0">
              <a:solidFill>
                <a:srgbClr val="C9C2C0"/>
              </a:solidFill>
              <a:latin typeface="Gelasio" pitchFamily="34" charset="0"/>
              <a:ea typeface="Gelasio" pitchFamily="34" charset="-122"/>
              <a:cs typeface="Gelasio" pitchFamily="34" charset="-120"/>
            </a:endParaRPr>
          </a:p>
        </p:txBody>
      </p:sp>
      <p:sp>
        <p:nvSpPr>
          <p:cNvPr id="8" name="Text 5"/>
          <p:cNvSpPr/>
          <p:nvPr/>
        </p:nvSpPr>
        <p:spPr>
          <a:xfrm>
            <a:off x="915829" y="5646777"/>
            <a:ext cx="190143"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Gelasio" pitchFamily="34" charset="0"/>
                <a:ea typeface="Gelasio" pitchFamily="34" charset="-122"/>
              </a:rPr>
              <a:t>SS</a:t>
            </a:r>
            <a:endParaRPr lang="en-US" sz="1152" dirty="0"/>
          </a:p>
        </p:txBody>
      </p:sp>
      <p:pic>
        <p:nvPicPr>
          <p:cNvPr id="9" name="Picture 8">
            <a:extLst>
              <a:ext uri="{FF2B5EF4-FFF2-40B4-BE49-F238E27FC236}">
                <a16:creationId xmlns:a16="http://schemas.microsoft.com/office/drawing/2014/main" id="{FB9671C9-A08D-2A8F-03B5-48C4E5456424}"/>
              </a:ext>
            </a:extLst>
          </p:cNvPr>
          <p:cNvPicPr>
            <a:picLocks noChangeAspect="1"/>
          </p:cNvPicPr>
          <p:nvPr/>
        </p:nvPicPr>
        <p:blipFill>
          <a:blip r:embed="rId3"/>
          <a:stretch>
            <a:fillRect/>
          </a:stretch>
        </p:blipFill>
        <p:spPr>
          <a:xfrm>
            <a:off x="8784768" y="0"/>
            <a:ext cx="5845632" cy="8229600"/>
          </a:xfrm>
          <a:prstGeom prst="rect">
            <a:avLst/>
          </a:prstGeom>
          <a:ln>
            <a:noFill/>
          </a:ln>
          <a:effectLst>
            <a:softEdge rad="112500"/>
          </a:effectLst>
        </p:spPr>
      </p:pic>
    </p:spTree>
    <p:extLst>
      <p:ext uri="{BB962C8B-B14F-4D97-AF65-F5344CB8AC3E}">
        <p14:creationId xmlns:p14="http://schemas.microsoft.com/office/powerpoint/2010/main" val="422725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1798796"/>
            <a:ext cx="8757761"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3159681"/>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6073973" y="1916612"/>
            <a:ext cx="4721781" cy="710803"/>
          </a:xfrm>
          <a:prstGeom prst="rect">
            <a:avLst/>
          </a:prstGeom>
          <a:noFill/>
          <a:ln/>
        </p:spPr>
        <p:txBody>
          <a:bodyPr wrap="square" rtlCol="0" anchor="t"/>
          <a:lstStyle/>
          <a:p>
            <a:pPr marL="0" indent="0">
              <a:lnSpc>
                <a:spcPts val="2799"/>
              </a:lnSpc>
              <a:buNone/>
            </a:pPr>
            <a:endParaRPr lang="en-US" sz="1750" dirty="0"/>
          </a:p>
        </p:txBody>
      </p:sp>
      <p:sp>
        <p:nvSpPr>
          <p:cNvPr id="18" name="Text 2">
            <a:extLst>
              <a:ext uri="{FF2B5EF4-FFF2-40B4-BE49-F238E27FC236}">
                <a16:creationId xmlns:a16="http://schemas.microsoft.com/office/drawing/2014/main" id="{D184A773-7A1A-CB75-88AA-698314B13BE9}"/>
              </a:ext>
            </a:extLst>
          </p:cNvPr>
          <p:cNvSpPr/>
          <p:nvPr/>
        </p:nvSpPr>
        <p:spPr>
          <a:xfrm>
            <a:off x="4036158" y="247292"/>
            <a:ext cx="6173510" cy="694373"/>
          </a:xfrm>
          <a:prstGeom prst="rect">
            <a:avLst/>
          </a:prstGeom>
          <a:noFill/>
          <a:ln/>
        </p:spPr>
        <p:txBody>
          <a:bodyPr wrap="none" rtlCol="0" anchor="t"/>
          <a:lstStyle/>
          <a:p>
            <a:pPr marL="0" indent="0">
              <a:lnSpc>
                <a:spcPts val="5468"/>
              </a:lnSpc>
              <a:buNone/>
            </a:pPr>
            <a:endParaRPr lang="en-US" sz="4374" dirty="0"/>
          </a:p>
        </p:txBody>
      </p:sp>
      <p:sp>
        <p:nvSpPr>
          <p:cNvPr id="19" name="Text 5">
            <a:extLst>
              <a:ext uri="{FF2B5EF4-FFF2-40B4-BE49-F238E27FC236}">
                <a16:creationId xmlns:a16="http://schemas.microsoft.com/office/drawing/2014/main" id="{D4B7B4B4-B096-AE61-1A81-4A29E19ADD0F}"/>
              </a:ext>
            </a:extLst>
          </p:cNvPr>
          <p:cNvSpPr/>
          <p:nvPr/>
        </p:nvSpPr>
        <p:spPr>
          <a:xfrm>
            <a:off x="6997272" y="1380832"/>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4">
            <a:extLst>
              <a:ext uri="{FF2B5EF4-FFF2-40B4-BE49-F238E27FC236}">
                <a16:creationId xmlns:a16="http://schemas.microsoft.com/office/drawing/2014/main" id="{DED74241-492E-9C55-AB2E-782B3DAC23C2}"/>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endParaRPr lang="en-US" sz="2624" dirty="0"/>
          </a:p>
        </p:txBody>
      </p:sp>
      <p:sp>
        <p:nvSpPr>
          <p:cNvPr id="9" name="Text 2">
            <a:extLst>
              <a:ext uri="{FF2B5EF4-FFF2-40B4-BE49-F238E27FC236}">
                <a16:creationId xmlns:a16="http://schemas.microsoft.com/office/drawing/2014/main" id="{695D6B71-D24F-AC6D-5497-675AAF789399}"/>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Advanced Electric Vehicle Analytics</a:t>
            </a:r>
            <a:endParaRPr lang="en-US" sz="4374" dirty="0"/>
          </a:p>
        </p:txBody>
      </p:sp>
      <p:sp>
        <p:nvSpPr>
          <p:cNvPr id="10" name="Text 3">
            <a:extLst>
              <a:ext uri="{FF2B5EF4-FFF2-40B4-BE49-F238E27FC236}">
                <a16:creationId xmlns:a16="http://schemas.microsoft.com/office/drawing/2014/main" id="{EE804CBD-4D27-ECC9-80BC-47E7D5B0DE84}"/>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High-End Vehicles</a:t>
            </a:r>
            <a:endParaRPr lang="en-US" sz="2187" dirty="0"/>
          </a:p>
        </p:txBody>
      </p:sp>
      <p:sp>
        <p:nvSpPr>
          <p:cNvPr id="11" name="Text 4">
            <a:extLst>
              <a:ext uri="{FF2B5EF4-FFF2-40B4-BE49-F238E27FC236}">
                <a16:creationId xmlns:a16="http://schemas.microsoft.com/office/drawing/2014/main" id="{541FDE37-BC28-536C-B017-61A83534919D}"/>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View a curated list of electric vehicles with a high base MSRP.</a:t>
            </a:r>
            <a:endParaRPr lang="en-US" sz="1750" dirty="0"/>
          </a:p>
        </p:txBody>
      </p:sp>
      <p:sp>
        <p:nvSpPr>
          <p:cNvPr id="12" name="Shape 3">
            <a:extLst>
              <a:ext uri="{FF2B5EF4-FFF2-40B4-BE49-F238E27FC236}">
                <a16:creationId xmlns:a16="http://schemas.microsoft.com/office/drawing/2014/main" id="{8A3EC974-FE78-EEAA-FDC4-DF6FF990736D}"/>
              </a:ext>
            </a:extLst>
          </p:cNvPr>
          <p:cNvSpPr/>
          <p:nvPr/>
        </p:nvSpPr>
        <p:spPr>
          <a:xfrm>
            <a:off x="640799" y="1405175"/>
            <a:ext cx="499943" cy="499943"/>
          </a:xfrm>
          <a:prstGeom prst="roundRect">
            <a:avLst>
              <a:gd name="adj" fmla="val 26667"/>
            </a:avLst>
          </a:prstGeom>
          <a:solidFill>
            <a:srgbClr val="343131"/>
          </a:solidFill>
          <a:ln/>
        </p:spPr>
      </p:sp>
      <p:sp>
        <p:nvSpPr>
          <p:cNvPr id="13" name="Text 4">
            <a:extLst>
              <a:ext uri="{FF2B5EF4-FFF2-40B4-BE49-F238E27FC236}">
                <a16:creationId xmlns:a16="http://schemas.microsoft.com/office/drawing/2014/main" id="{AED62DC7-F401-4E81-D501-CF9CB0048B60}"/>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13</a:t>
            </a:r>
            <a:endParaRPr lang="en-US" sz="2624" dirty="0"/>
          </a:p>
        </p:txBody>
      </p:sp>
      <p:sp>
        <p:nvSpPr>
          <p:cNvPr id="14" name="Text 4">
            <a:extLst>
              <a:ext uri="{FF2B5EF4-FFF2-40B4-BE49-F238E27FC236}">
                <a16:creationId xmlns:a16="http://schemas.microsoft.com/office/drawing/2014/main" id="{E30602C1-89A0-7F11-E506-97B0DBF1B861}"/>
              </a:ext>
            </a:extLst>
          </p:cNvPr>
          <p:cNvSpPr/>
          <p:nvPr/>
        </p:nvSpPr>
        <p:spPr>
          <a:xfrm>
            <a:off x="957488" y="1557575"/>
            <a:ext cx="143232" cy="416481"/>
          </a:xfrm>
          <a:prstGeom prst="rect">
            <a:avLst/>
          </a:prstGeom>
          <a:noFill/>
          <a:ln/>
        </p:spPr>
        <p:txBody>
          <a:bodyPr wrap="none" rtlCol="0" anchor="t"/>
          <a:lstStyle/>
          <a:p>
            <a:pPr marL="0" indent="0" algn="ctr">
              <a:lnSpc>
                <a:spcPts val="3281"/>
              </a:lnSpc>
              <a:buNone/>
            </a:pPr>
            <a:endParaRPr lang="en-US" sz="2624" dirty="0"/>
          </a:p>
        </p:txBody>
      </p:sp>
      <p:sp>
        <p:nvSpPr>
          <p:cNvPr id="17" name="Text 4">
            <a:extLst>
              <a:ext uri="{FF2B5EF4-FFF2-40B4-BE49-F238E27FC236}">
                <a16:creationId xmlns:a16="http://schemas.microsoft.com/office/drawing/2014/main" id="{4F39FF53-524B-A720-C37B-5B14A60C1BB8}"/>
              </a:ext>
            </a:extLst>
          </p:cNvPr>
          <p:cNvSpPr/>
          <p:nvPr/>
        </p:nvSpPr>
        <p:spPr>
          <a:xfrm>
            <a:off x="6477561" y="4540313"/>
            <a:ext cx="6607818" cy="1581369"/>
          </a:xfrm>
          <a:prstGeom prst="rect">
            <a:avLst/>
          </a:prstGeom>
          <a:noFill/>
          <a:ln/>
        </p:spPr>
        <p:txBody>
          <a:bodyPr wrap="square" rtlCol="0" anchor="t"/>
          <a:lstStyle/>
          <a:p>
            <a:pPr marL="0" indent="0" algn="l">
              <a:lnSpc>
                <a:spcPts val="2799"/>
              </a:lnSpc>
              <a:buNone/>
            </a:pPr>
            <a:endParaRPr lang="en-US" sz="1800" dirty="0">
              <a:solidFill>
                <a:schemeClr val="accent6">
                  <a:lumMod val="40000"/>
                  <a:lumOff val="60000"/>
                </a:schemeClr>
              </a:solidFill>
            </a:endParaRPr>
          </a:p>
        </p:txBody>
      </p:sp>
      <p:sp>
        <p:nvSpPr>
          <p:cNvPr id="22" name="Text 4">
            <a:extLst>
              <a:ext uri="{FF2B5EF4-FFF2-40B4-BE49-F238E27FC236}">
                <a16:creationId xmlns:a16="http://schemas.microsoft.com/office/drawing/2014/main" id="{37366932-E4A1-A401-5028-7A8FC1D427A1}"/>
              </a:ext>
            </a:extLst>
          </p:cNvPr>
          <p:cNvSpPr/>
          <p:nvPr/>
        </p:nvSpPr>
        <p:spPr>
          <a:xfrm>
            <a:off x="6503465" y="5782271"/>
            <a:ext cx="6607818" cy="1581369"/>
          </a:xfrm>
          <a:prstGeom prst="rect">
            <a:avLst/>
          </a:prstGeom>
          <a:noFill/>
          <a:ln/>
        </p:spPr>
        <p:txBody>
          <a:bodyPr wrap="square" rtlCol="0" anchor="t"/>
          <a:lstStyle/>
          <a:p>
            <a:pPr marL="0" indent="0" algn="l">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Our "</a:t>
            </a:r>
            <a:r>
              <a:rPr lang="en-US" sz="1800" dirty="0" err="1">
                <a:solidFill>
                  <a:schemeClr val="accent6">
                    <a:lumMod val="40000"/>
                    <a:lumOff val="60000"/>
                  </a:schemeClr>
                </a:solidFill>
                <a:latin typeface="Gelasio" pitchFamily="34" charset="0"/>
                <a:ea typeface="Gelasio" pitchFamily="34" charset="-122"/>
                <a:cs typeface="Gelasio" pitchFamily="34" charset="-120"/>
              </a:rPr>
              <a:t>HighEndVehicles</a:t>
            </a:r>
            <a:r>
              <a:rPr lang="en-US" sz="1800" dirty="0">
                <a:solidFill>
                  <a:schemeClr val="accent6">
                    <a:lumMod val="40000"/>
                    <a:lumOff val="60000"/>
                  </a:schemeClr>
                </a:solidFill>
                <a:latin typeface="Gelasio" pitchFamily="34" charset="0"/>
                <a:ea typeface="Gelasio" pitchFamily="34" charset="-122"/>
                <a:cs typeface="Gelasio" pitchFamily="34" charset="-120"/>
              </a:rPr>
              <a:t>" view showcases electric vehicles with a base MSRP of $50,000 or higher, catering to those seeking the most premium and luxurious EV options.</a:t>
            </a:r>
            <a:endParaRPr lang="en-US" sz="1800" dirty="0">
              <a:solidFill>
                <a:schemeClr val="accent6">
                  <a:lumMod val="40000"/>
                  <a:lumOff val="60000"/>
                </a:schemeClr>
              </a:solidFill>
            </a:endParaRPr>
          </a:p>
        </p:txBody>
      </p:sp>
      <p:pic>
        <p:nvPicPr>
          <p:cNvPr id="16" name="Picture 15">
            <a:extLst>
              <a:ext uri="{FF2B5EF4-FFF2-40B4-BE49-F238E27FC236}">
                <a16:creationId xmlns:a16="http://schemas.microsoft.com/office/drawing/2014/main" id="{7DCE150F-40E5-BA43-34EA-CCBEA09808CD}"/>
              </a:ext>
            </a:extLst>
          </p:cNvPr>
          <p:cNvPicPr>
            <a:picLocks noChangeAspect="1"/>
          </p:cNvPicPr>
          <p:nvPr/>
        </p:nvPicPr>
        <p:blipFill>
          <a:blip r:embed="rId3"/>
          <a:stretch>
            <a:fillRect/>
          </a:stretch>
        </p:blipFill>
        <p:spPr>
          <a:xfrm>
            <a:off x="6617441" y="1557575"/>
            <a:ext cx="6801799" cy="3803997"/>
          </a:xfrm>
          <a:prstGeom prst="rect">
            <a:avLst/>
          </a:prstGeom>
        </p:spPr>
      </p:pic>
      <p:pic>
        <p:nvPicPr>
          <p:cNvPr id="23" name="Picture 22">
            <a:extLst>
              <a:ext uri="{FF2B5EF4-FFF2-40B4-BE49-F238E27FC236}">
                <a16:creationId xmlns:a16="http://schemas.microsoft.com/office/drawing/2014/main" id="{C9F13EFD-DC6E-7D24-9DFB-698A0DB54532}"/>
              </a:ext>
            </a:extLst>
          </p:cNvPr>
          <p:cNvPicPr>
            <a:picLocks noChangeAspect="1"/>
          </p:cNvPicPr>
          <p:nvPr/>
        </p:nvPicPr>
        <p:blipFill>
          <a:blip r:embed="rId4"/>
          <a:stretch>
            <a:fillRect/>
          </a:stretch>
        </p:blipFill>
        <p:spPr>
          <a:xfrm>
            <a:off x="1121940" y="3461213"/>
            <a:ext cx="4144462" cy="41444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79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1798796"/>
            <a:ext cx="8757761"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3159681"/>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6073973" y="1916612"/>
            <a:ext cx="4721781" cy="710803"/>
          </a:xfrm>
          <a:prstGeom prst="rect">
            <a:avLst/>
          </a:prstGeom>
          <a:noFill/>
          <a:ln/>
        </p:spPr>
        <p:txBody>
          <a:bodyPr wrap="square" rtlCol="0" anchor="t"/>
          <a:lstStyle/>
          <a:p>
            <a:pPr marL="0" indent="0">
              <a:lnSpc>
                <a:spcPts val="2799"/>
              </a:lnSpc>
              <a:buNone/>
            </a:pPr>
            <a:endParaRPr lang="en-US" sz="1750" dirty="0"/>
          </a:p>
        </p:txBody>
      </p:sp>
      <p:sp>
        <p:nvSpPr>
          <p:cNvPr id="18" name="Text 2">
            <a:extLst>
              <a:ext uri="{FF2B5EF4-FFF2-40B4-BE49-F238E27FC236}">
                <a16:creationId xmlns:a16="http://schemas.microsoft.com/office/drawing/2014/main" id="{D184A773-7A1A-CB75-88AA-698314B13BE9}"/>
              </a:ext>
            </a:extLst>
          </p:cNvPr>
          <p:cNvSpPr/>
          <p:nvPr/>
        </p:nvSpPr>
        <p:spPr>
          <a:xfrm>
            <a:off x="4036158" y="247292"/>
            <a:ext cx="6173510" cy="694373"/>
          </a:xfrm>
          <a:prstGeom prst="rect">
            <a:avLst/>
          </a:prstGeom>
          <a:noFill/>
          <a:ln/>
        </p:spPr>
        <p:txBody>
          <a:bodyPr wrap="none" rtlCol="0" anchor="t"/>
          <a:lstStyle/>
          <a:p>
            <a:pPr marL="0" indent="0">
              <a:lnSpc>
                <a:spcPts val="5468"/>
              </a:lnSpc>
              <a:buNone/>
            </a:pPr>
            <a:endParaRPr lang="en-US" sz="4374" dirty="0"/>
          </a:p>
        </p:txBody>
      </p:sp>
      <p:sp>
        <p:nvSpPr>
          <p:cNvPr id="19" name="Text 5">
            <a:extLst>
              <a:ext uri="{FF2B5EF4-FFF2-40B4-BE49-F238E27FC236}">
                <a16:creationId xmlns:a16="http://schemas.microsoft.com/office/drawing/2014/main" id="{D4B7B4B4-B096-AE61-1A81-4A29E19ADD0F}"/>
              </a:ext>
            </a:extLst>
          </p:cNvPr>
          <p:cNvSpPr/>
          <p:nvPr/>
        </p:nvSpPr>
        <p:spPr>
          <a:xfrm>
            <a:off x="6997272" y="1380832"/>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4">
            <a:extLst>
              <a:ext uri="{FF2B5EF4-FFF2-40B4-BE49-F238E27FC236}">
                <a16:creationId xmlns:a16="http://schemas.microsoft.com/office/drawing/2014/main" id="{5F3C6655-3435-5C2C-68B2-42ED60F5F747}"/>
              </a:ext>
            </a:extLst>
          </p:cNvPr>
          <p:cNvSpPr/>
          <p:nvPr/>
        </p:nvSpPr>
        <p:spPr>
          <a:xfrm>
            <a:off x="4419183" y="1448675"/>
            <a:ext cx="143232" cy="416481"/>
          </a:xfrm>
          <a:prstGeom prst="rect">
            <a:avLst/>
          </a:prstGeom>
          <a:noFill/>
          <a:ln/>
        </p:spPr>
        <p:txBody>
          <a:bodyPr wrap="none" rtlCol="0" anchor="t"/>
          <a:lstStyle/>
          <a:p>
            <a:pPr marL="0" indent="0" algn="ctr">
              <a:lnSpc>
                <a:spcPts val="3281"/>
              </a:lnSpc>
              <a:buNone/>
            </a:pPr>
            <a:endParaRPr lang="en-US" sz="2624" dirty="0"/>
          </a:p>
        </p:txBody>
      </p:sp>
      <p:sp>
        <p:nvSpPr>
          <p:cNvPr id="9" name="Text 2">
            <a:extLst>
              <a:ext uri="{FF2B5EF4-FFF2-40B4-BE49-F238E27FC236}">
                <a16:creationId xmlns:a16="http://schemas.microsoft.com/office/drawing/2014/main" id="{F7BEA453-80F4-E205-584B-1F1A4CA274FF}"/>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Advanced Electric Vehicle Analytics</a:t>
            </a:r>
            <a:endParaRPr lang="en-US" sz="4374" dirty="0"/>
          </a:p>
        </p:txBody>
      </p:sp>
      <p:sp>
        <p:nvSpPr>
          <p:cNvPr id="10" name="Text 3">
            <a:extLst>
              <a:ext uri="{FF2B5EF4-FFF2-40B4-BE49-F238E27FC236}">
                <a16:creationId xmlns:a16="http://schemas.microsoft.com/office/drawing/2014/main" id="{FDC22E0D-EB2C-DF7A-B136-DE553E4C4147}"/>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MSRP Ranking</a:t>
            </a:r>
            <a:endParaRPr lang="en-US" sz="2187" dirty="0"/>
          </a:p>
        </p:txBody>
      </p:sp>
      <p:sp>
        <p:nvSpPr>
          <p:cNvPr id="11" name="Text 4">
            <a:extLst>
              <a:ext uri="{FF2B5EF4-FFF2-40B4-BE49-F238E27FC236}">
                <a16:creationId xmlns:a16="http://schemas.microsoft.com/office/drawing/2014/main" id="{20DBFDD1-BA64-9664-C9E4-73182A0352B1}"/>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Rank electric vehicles within each model year by base MSRP.</a:t>
            </a:r>
            <a:endParaRPr lang="en-US" sz="1750" dirty="0"/>
          </a:p>
        </p:txBody>
      </p:sp>
      <p:sp>
        <p:nvSpPr>
          <p:cNvPr id="12" name="Shape 3">
            <a:extLst>
              <a:ext uri="{FF2B5EF4-FFF2-40B4-BE49-F238E27FC236}">
                <a16:creationId xmlns:a16="http://schemas.microsoft.com/office/drawing/2014/main" id="{229344B9-1B8F-78BC-7D4B-78F1D9A9C795}"/>
              </a:ext>
            </a:extLst>
          </p:cNvPr>
          <p:cNvSpPr/>
          <p:nvPr/>
        </p:nvSpPr>
        <p:spPr>
          <a:xfrm>
            <a:off x="640799" y="1405175"/>
            <a:ext cx="499943" cy="499943"/>
          </a:xfrm>
          <a:prstGeom prst="roundRect">
            <a:avLst>
              <a:gd name="adj" fmla="val 26667"/>
            </a:avLst>
          </a:prstGeom>
          <a:solidFill>
            <a:srgbClr val="343131"/>
          </a:solidFill>
          <a:ln/>
        </p:spPr>
      </p:sp>
      <p:sp>
        <p:nvSpPr>
          <p:cNvPr id="13" name="Text 4">
            <a:extLst>
              <a:ext uri="{FF2B5EF4-FFF2-40B4-BE49-F238E27FC236}">
                <a16:creationId xmlns:a16="http://schemas.microsoft.com/office/drawing/2014/main" id="{A2FC08EB-0137-5432-EBBE-BE035BB9FB68}"/>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14</a:t>
            </a:r>
            <a:endParaRPr lang="en-US" sz="2624" dirty="0"/>
          </a:p>
        </p:txBody>
      </p:sp>
      <p:sp>
        <p:nvSpPr>
          <p:cNvPr id="16" name="Text 4">
            <a:extLst>
              <a:ext uri="{FF2B5EF4-FFF2-40B4-BE49-F238E27FC236}">
                <a16:creationId xmlns:a16="http://schemas.microsoft.com/office/drawing/2014/main" id="{E26D4294-8AAB-9E84-BC19-E82234FE6BE9}"/>
              </a:ext>
            </a:extLst>
          </p:cNvPr>
          <p:cNvSpPr/>
          <p:nvPr/>
        </p:nvSpPr>
        <p:spPr>
          <a:xfrm>
            <a:off x="6503465" y="5782271"/>
            <a:ext cx="6607818" cy="1581369"/>
          </a:xfrm>
          <a:prstGeom prst="rect">
            <a:avLst/>
          </a:prstGeom>
          <a:noFill/>
          <a:ln/>
        </p:spPr>
        <p:txBody>
          <a:bodyPr wrap="square" rtlCol="0" anchor="t"/>
          <a:lstStyle/>
          <a:p>
            <a:pPr marL="0" indent="0" algn="l">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Using window functions, we can now rank electric vehicles based on their base MSRP within each model year, providing a more nuanced understanding of pricing trends and market positioning.</a:t>
            </a:r>
            <a:endParaRPr lang="en-US" sz="1800" dirty="0">
              <a:solidFill>
                <a:schemeClr val="accent6">
                  <a:lumMod val="40000"/>
                  <a:lumOff val="60000"/>
                </a:schemeClr>
              </a:solidFill>
            </a:endParaRPr>
          </a:p>
        </p:txBody>
      </p:sp>
      <p:pic>
        <p:nvPicPr>
          <p:cNvPr id="21" name="Picture 20">
            <a:extLst>
              <a:ext uri="{FF2B5EF4-FFF2-40B4-BE49-F238E27FC236}">
                <a16:creationId xmlns:a16="http://schemas.microsoft.com/office/drawing/2014/main" id="{6CFDC40C-3AC8-A52C-0312-55A6227BA4CE}"/>
              </a:ext>
            </a:extLst>
          </p:cNvPr>
          <p:cNvPicPr>
            <a:picLocks noChangeAspect="1"/>
          </p:cNvPicPr>
          <p:nvPr/>
        </p:nvPicPr>
        <p:blipFill>
          <a:blip r:embed="rId3"/>
          <a:stretch>
            <a:fillRect/>
          </a:stretch>
        </p:blipFill>
        <p:spPr>
          <a:xfrm>
            <a:off x="6494705" y="1506743"/>
            <a:ext cx="6835328" cy="4000248"/>
          </a:xfrm>
          <a:prstGeom prst="rect">
            <a:avLst/>
          </a:prstGeom>
        </p:spPr>
      </p:pic>
      <p:pic>
        <p:nvPicPr>
          <p:cNvPr id="23" name="Picture 22">
            <a:extLst>
              <a:ext uri="{FF2B5EF4-FFF2-40B4-BE49-F238E27FC236}">
                <a16:creationId xmlns:a16="http://schemas.microsoft.com/office/drawing/2014/main" id="{C5744458-1876-704A-4C7E-9985181C402E}"/>
              </a:ext>
            </a:extLst>
          </p:cNvPr>
          <p:cNvPicPr>
            <a:picLocks noChangeAspect="1"/>
          </p:cNvPicPr>
          <p:nvPr/>
        </p:nvPicPr>
        <p:blipFill>
          <a:blip r:embed="rId4"/>
          <a:stretch>
            <a:fillRect/>
          </a:stretch>
        </p:blipFill>
        <p:spPr>
          <a:xfrm>
            <a:off x="745406" y="3506867"/>
            <a:ext cx="5163519" cy="3436087"/>
          </a:xfrm>
          <a:prstGeom prst="rect">
            <a:avLst/>
          </a:prstGeom>
          <a:ln>
            <a:noFill/>
          </a:ln>
          <a:effectLst>
            <a:softEdge rad="112500"/>
          </a:effectLst>
        </p:spPr>
      </p:pic>
    </p:spTree>
    <p:extLst>
      <p:ext uri="{BB962C8B-B14F-4D97-AF65-F5344CB8AC3E}">
        <p14:creationId xmlns:p14="http://schemas.microsoft.com/office/powerpoint/2010/main" val="81915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2383274"/>
            <a:ext cx="5675828"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Trends</a:t>
            </a:r>
            <a:endParaRPr lang="en-US" sz="4374" dirty="0"/>
          </a:p>
        </p:txBody>
      </p:sp>
      <p:pic>
        <p:nvPicPr>
          <p:cNvPr id="5" name="Image 0" descr="preencoded.png"/>
          <p:cNvPicPr>
            <a:picLocks noChangeAspect="1"/>
          </p:cNvPicPr>
          <p:nvPr/>
        </p:nvPicPr>
        <p:blipFill>
          <a:blip r:embed="rId3"/>
          <a:stretch>
            <a:fillRect/>
          </a:stretch>
        </p:blipFill>
        <p:spPr>
          <a:xfrm>
            <a:off x="2037993" y="3521988"/>
            <a:ext cx="555427" cy="555427"/>
          </a:xfrm>
          <a:prstGeom prst="rect">
            <a:avLst/>
          </a:prstGeom>
        </p:spPr>
      </p:pic>
      <p:sp>
        <p:nvSpPr>
          <p:cNvPr id="6" name="Text 3"/>
          <p:cNvSpPr/>
          <p:nvPr/>
        </p:nvSpPr>
        <p:spPr>
          <a:xfrm>
            <a:off x="2037993" y="4299585"/>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Yearly Registrations</a:t>
            </a:r>
            <a:endParaRPr lang="en-US" sz="2187" dirty="0"/>
          </a:p>
        </p:txBody>
      </p:sp>
      <p:sp>
        <p:nvSpPr>
          <p:cNvPr id="7" name="Text 4"/>
          <p:cNvSpPr/>
          <p:nvPr/>
        </p:nvSpPr>
        <p:spPr>
          <a:xfrm>
            <a:off x="2037993" y="4780002"/>
            <a:ext cx="3295888"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Analyze the cumulative growth of electric vehicle registrations over time.</a:t>
            </a:r>
            <a:endParaRPr lang="en-US" sz="1750" dirty="0"/>
          </a:p>
        </p:txBody>
      </p:sp>
      <p:pic>
        <p:nvPicPr>
          <p:cNvPr id="8" name="Image 1" descr="preencoded.png"/>
          <p:cNvPicPr>
            <a:picLocks noChangeAspect="1"/>
          </p:cNvPicPr>
          <p:nvPr/>
        </p:nvPicPr>
        <p:blipFill>
          <a:blip r:embed="rId4"/>
          <a:stretch>
            <a:fillRect/>
          </a:stretch>
        </p:blipFill>
        <p:spPr>
          <a:xfrm>
            <a:off x="5667137" y="3521988"/>
            <a:ext cx="555427" cy="555427"/>
          </a:xfrm>
          <a:prstGeom prst="rect">
            <a:avLst/>
          </a:prstGeom>
        </p:spPr>
      </p:pic>
      <p:sp>
        <p:nvSpPr>
          <p:cNvPr id="9" name="Text 5"/>
          <p:cNvSpPr/>
          <p:nvPr/>
        </p:nvSpPr>
        <p:spPr>
          <a:xfrm>
            <a:off x="5667137" y="4299585"/>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MSRP Updates</a:t>
            </a:r>
            <a:endParaRPr lang="en-US" sz="2187" dirty="0"/>
          </a:p>
        </p:txBody>
      </p:sp>
      <p:sp>
        <p:nvSpPr>
          <p:cNvPr id="10" name="Text 6"/>
          <p:cNvSpPr/>
          <p:nvPr/>
        </p:nvSpPr>
        <p:spPr>
          <a:xfrm>
            <a:off x="5667137" y="4780002"/>
            <a:ext cx="3296007"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Implement a process to update the base MSRP for individual vehicles.</a:t>
            </a:r>
            <a:endParaRPr lang="en-US" sz="1750" dirty="0"/>
          </a:p>
        </p:txBody>
      </p:sp>
      <p:pic>
        <p:nvPicPr>
          <p:cNvPr id="11" name="Image 2" descr="preencoded.png"/>
          <p:cNvPicPr>
            <a:picLocks noChangeAspect="1"/>
          </p:cNvPicPr>
          <p:nvPr/>
        </p:nvPicPr>
        <p:blipFill>
          <a:blip r:embed="rId5"/>
          <a:stretch>
            <a:fillRect/>
          </a:stretch>
        </p:blipFill>
        <p:spPr>
          <a:xfrm>
            <a:off x="9296400" y="3521988"/>
            <a:ext cx="555427" cy="555427"/>
          </a:xfrm>
          <a:prstGeom prst="rect">
            <a:avLst/>
          </a:prstGeom>
        </p:spPr>
      </p:pic>
      <p:sp>
        <p:nvSpPr>
          <p:cNvPr id="12" name="Text 7"/>
          <p:cNvSpPr/>
          <p:nvPr/>
        </p:nvSpPr>
        <p:spPr>
          <a:xfrm>
            <a:off x="9296400" y="4299585"/>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Regional Pricing</a:t>
            </a:r>
            <a:endParaRPr lang="en-US" sz="2187" dirty="0"/>
          </a:p>
        </p:txBody>
      </p:sp>
      <p:sp>
        <p:nvSpPr>
          <p:cNvPr id="13" name="Text 8"/>
          <p:cNvSpPr/>
          <p:nvPr/>
        </p:nvSpPr>
        <p:spPr>
          <a:xfrm>
            <a:off x="9296400" y="4780002"/>
            <a:ext cx="3296007"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Identify the county with the highest average electric vehicle pricing.</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12610"/>
            <a:ext cx="14630400" cy="8229600"/>
          </a:xfrm>
          <a:prstGeom prst="rect">
            <a:avLst/>
          </a:prstGeom>
          <a:solidFill>
            <a:schemeClr val="tx2">
              <a:lumMod val="75000"/>
            </a:schemeClr>
          </a:solidFill>
          <a:ln/>
        </p:spPr>
      </p:sp>
      <p:pic>
        <p:nvPicPr>
          <p:cNvPr id="16" name="Picture 15">
            <a:extLst>
              <a:ext uri="{FF2B5EF4-FFF2-40B4-BE49-F238E27FC236}">
                <a16:creationId xmlns:a16="http://schemas.microsoft.com/office/drawing/2014/main" id="{D6FF8D82-006F-E307-2F92-1B659D1F81ED}"/>
              </a:ext>
            </a:extLst>
          </p:cNvPr>
          <p:cNvPicPr>
            <a:picLocks noChangeAspect="1"/>
          </p:cNvPicPr>
          <p:nvPr/>
        </p:nvPicPr>
        <p:blipFill>
          <a:blip r:embed="rId3"/>
          <a:srcRect/>
          <a:stretch/>
        </p:blipFill>
        <p:spPr>
          <a:xfrm>
            <a:off x="10526394" y="12610"/>
            <a:ext cx="4057397" cy="8184551"/>
          </a:xfrm>
          <a:prstGeom prst="rect">
            <a:avLst/>
          </a:prstGeom>
          <a:ln>
            <a:noFill/>
          </a:ln>
          <a:effectLst>
            <a:softEdge rad="112500"/>
          </a:effectLst>
        </p:spPr>
      </p:pic>
      <p:sp>
        <p:nvSpPr>
          <p:cNvPr id="17" name="Text 2">
            <a:extLst>
              <a:ext uri="{FF2B5EF4-FFF2-40B4-BE49-F238E27FC236}">
                <a16:creationId xmlns:a16="http://schemas.microsoft.com/office/drawing/2014/main" id="{CBF83194-0F57-F2FE-ABCF-AFCB06D0B169}"/>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Trends</a:t>
            </a:r>
            <a:endParaRPr lang="en-US" sz="4374" dirty="0"/>
          </a:p>
        </p:txBody>
      </p:sp>
      <p:sp>
        <p:nvSpPr>
          <p:cNvPr id="18" name="Shape 3">
            <a:extLst>
              <a:ext uri="{FF2B5EF4-FFF2-40B4-BE49-F238E27FC236}">
                <a16:creationId xmlns:a16="http://schemas.microsoft.com/office/drawing/2014/main" id="{6F7A6B05-EC68-FD84-B76C-DC199BFC611A}"/>
              </a:ext>
            </a:extLst>
          </p:cNvPr>
          <p:cNvSpPr/>
          <p:nvPr/>
        </p:nvSpPr>
        <p:spPr>
          <a:xfrm>
            <a:off x="640799" y="1405175"/>
            <a:ext cx="499943" cy="499943"/>
          </a:xfrm>
          <a:prstGeom prst="roundRect">
            <a:avLst>
              <a:gd name="adj" fmla="val 26667"/>
            </a:avLst>
          </a:prstGeom>
          <a:solidFill>
            <a:srgbClr val="343131"/>
          </a:solidFill>
          <a:ln/>
        </p:spPr>
      </p:sp>
      <p:pic>
        <p:nvPicPr>
          <p:cNvPr id="19" name="Image 0" descr="preencoded.png">
            <a:extLst>
              <a:ext uri="{FF2B5EF4-FFF2-40B4-BE49-F238E27FC236}">
                <a16:creationId xmlns:a16="http://schemas.microsoft.com/office/drawing/2014/main" id="{23730B1C-6B2A-6271-8C05-14D4FEE28816}"/>
              </a:ext>
            </a:extLst>
          </p:cNvPr>
          <p:cNvPicPr>
            <a:picLocks noChangeAspect="1"/>
          </p:cNvPicPr>
          <p:nvPr/>
        </p:nvPicPr>
        <p:blipFill>
          <a:blip r:embed="rId4"/>
          <a:stretch>
            <a:fillRect/>
          </a:stretch>
        </p:blipFill>
        <p:spPr>
          <a:xfrm>
            <a:off x="1934250" y="1349691"/>
            <a:ext cx="555427" cy="555427"/>
          </a:xfrm>
          <a:prstGeom prst="rect">
            <a:avLst/>
          </a:prstGeom>
        </p:spPr>
      </p:pic>
      <p:sp>
        <p:nvSpPr>
          <p:cNvPr id="20" name="Text 3">
            <a:extLst>
              <a:ext uri="{FF2B5EF4-FFF2-40B4-BE49-F238E27FC236}">
                <a16:creationId xmlns:a16="http://schemas.microsoft.com/office/drawing/2014/main" id="{D96833F2-ECC5-A5FF-A1BC-B3FD1B15D7A2}"/>
              </a:ext>
            </a:extLst>
          </p:cNvPr>
          <p:cNvSpPr/>
          <p:nvPr/>
        </p:nvSpPr>
        <p:spPr>
          <a:xfrm>
            <a:off x="2971988" y="1481553"/>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Yearly Registrations</a:t>
            </a:r>
            <a:endParaRPr lang="en-US" sz="2187" dirty="0"/>
          </a:p>
        </p:txBody>
      </p:sp>
      <p:sp>
        <p:nvSpPr>
          <p:cNvPr id="21" name="Text 4">
            <a:extLst>
              <a:ext uri="{FF2B5EF4-FFF2-40B4-BE49-F238E27FC236}">
                <a16:creationId xmlns:a16="http://schemas.microsoft.com/office/drawing/2014/main" id="{D4D8D7FE-A259-E409-ABF0-7AA9861AB56F}"/>
              </a:ext>
            </a:extLst>
          </p:cNvPr>
          <p:cNvSpPr/>
          <p:nvPr/>
        </p:nvSpPr>
        <p:spPr>
          <a:xfrm>
            <a:off x="1335270" y="2141578"/>
            <a:ext cx="7041561" cy="817754"/>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Analyze the cumulative growth of electric vehicle registrations over time.</a:t>
            </a:r>
            <a:endParaRPr lang="en-US" sz="1750" dirty="0"/>
          </a:p>
        </p:txBody>
      </p:sp>
      <p:sp>
        <p:nvSpPr>
          <p:cNvPr id="22" name="Text 4">
            <a:extLst>
              <a:ext uri="{FF2B5EF4-FFF2-40B4-BE49-F238E27FC236}">
                <a16:creationId xmlns:a16="http://schemas.microsoft.com/office/drawing/2014/main" id="{6782F5C1-801E-65C5-13EF-CBA861C117C5}"/>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15</a:t>
            </a:r>
            <a:endParaRPr lang="en-US" sz="2624" dirty="0"/>
          </a:p>
        </p:txBody>
      </p:sp>
      <p:pic>
        <p:nvPicPr>
          <p:cNvPr id="24" name="Picture 23">
            <a:extLst>
              <a:ext uri="{FF2B5EF4-FFF2-40B4-BE49-F238E27FC236}">
                <a16:creationId xmlns:a16="http://schemas.microsoft.com/office/drawing/2014/main" id="{B2F26080-F3DD-31A3-AC55-A4B273AA7EDA}"/>
              </a:ext>
            </a:extLst>
          </p:cNvPr>
          <p:cNvPicPr>
            <a:picLocks noChangeAspect="1"/>
          </p:cNvPicPr>
          <p:nvPr/>
        </p:nvPicPr>
        <p:blipFill>
          <a:blip r:embed="rId5"/>
          <a:stretch>
            <a:fillRect/>
          </a:stretch>
        </p:blipFill>
        <p:spPr>
          <a:xfrm>
            <a:off x="1335269" y="3276019"/>
            <a:ext cx="7041561" cy="3214921"/>
          </a:xfrm>
          <a:prstGeom prst="rect">
            <a:avLst/>
          </a:prstGeom>
        </p:spPr>
      </p:pic>
      <p:sp>
        <p:nvSpPr>
          <p:cNvPr id="25" name="Text 4">
            <a:extLst>
              <a:ext uri="{FF2B5EF4-FFF2-40B4-BE49-F238E27FC236}">
                <a16:creationId xmlns:a16="http://schemas.microsoft.com/office/drawing/2014/main" id="{F23B2694-6473-0F25-7BE4-8743BF5F123D}"/>
              </a:ext>
            </a:extLst>
          </p:cNvPr>
          <p:cNvSpPr/>
          <p:nvPr/>
        </p:nvSpPr>
        <p:spPr>
          <a:xfrm>
            <a:off x="805089" y="3356614"/>
            <a:ext cx="8654796" cy="1066205"/>
          </a:xfrm>
          <a:prstGeom prst="rect">
            <a:avLst/>
          </a:prstGeom>
          <a:noFill/>
          <a:ln/>
        </p:spPr>
        <p:txBody>
          <a:bodyPr wrap="square" rtlCol="0" anchor="t"/>
          <a:lstStyle/>
          <a:p>
            <a:pPr marL="0" indent="0" algn="l">
              <a:lnSpc>
                <a:spcPts val="2799"/>
              </a:lnSpc>
              <a:buNone/>
            </a:pPr>
            <a:endParaRPr lang="en-US" sz="1800" dirty="0">
              <a:solidFill>
                <a:schemeClr val="accent6">
                  <a:lumMod val="40000"/>
                  <a:lumOff val="60000"/>
                </a:schemeClr>
              </a:solidFill>
            </a:endParaRPr>
          </a:p>
        </p:txBody>
      </p:sp>
    </p:spTree>
    <p:extLst>
      <p:ext uri="{BB962C8B-B14F-4D97-AF65-F5344CB8AC3E}">
        <p14:creationId xmlns:p14="http://schemas.microsoft.com/office/powerpoint/2010/main" val="1188176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52266"/>
            <a:ext cx="14630400" cy="8229600"/>
          </a:xfrm>
          <a:prstGeom prst="rect">
            <a:avLst/>
          </a:prstGeom>
          <a:solidFill>
            <a:schemeClr val="tx2">
              <a:lumMod val="75000"/>
            </a:schemeClr>
          </a:solidFill>
          <a:ln/>
        </p:spPr>
      </p:sp>
      <p:pic>
        <p:nvPicPr>
          <p:cNvPr id="16" name="Picture 15">
            <a:extLst>
              <a:ext uri="{FF2B5EF4-FFF2-40B4-BE49-F238E27FC236}">
                <a16:creationId xmlns:a16="http://schemas.microsoft.com/office/drawing/2014/main" id="{D6FF8D82-006F-E307-2F92-1B659D1F81ED}"/>
              </a:ext>
            </a:extLst>
          </p:cNvPr>
          <p:cNvPicPr>
            <a:picLocks noChangeAspect="1"/>
          </p:cNvPicPr>
          <p:nvPr/>
        </p:nvPicPr>
        <p:blipFill>
          <a:blip r:embed="rId3"/>
          <a:stretch>
            <a:fillRect/>
          </a:stretch>
        </p:blipFill>
        <p:spPr>
          <a:xfrm>
            <a:off x="10831300" y="-13523"/>
            <a:ext cx="5941544" cy="8204380"/>
          </a:xfrm>
          <a:prstGeom prst="rect">
            <a:avLst/>
          </a:prstGeom>
        </p:spPr>
      </p:pic>
      <p:sp>
        <p:nvSpPr>
          <p:cNvPr id="17" name="Text 2">
            <a:extLst>
              <a:ext uri="{FF2B5EF4-FFF2-40B4-BE49-F238E27FC236}">
                <a16:creationId xmlns:a16="http://schemas.microsoft.com/office/drawing/2014/main" id="{CBF83194-0F57-F2FE-ABCF-AFCB06D0B169}"/>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Trends</a:t>
            </a:r>
            <a:endParaRPr lang="en-US" sz="4374" dirty="0"/>
          </a:p>
        </p:txBody>
      </p:sp>
      <p:sp>
        <p:nvSpPr>
          <p:cNvPr id="18" name="Shape 3">
            <a:extLst>
              <a:ext uri="{FF2B5EF4-FFF2-40B4-BE49-F238E27FC236}">
                <a16:creationId xmlns:a16="http://schemas.microsoft.com/office/drawing/2014/main" id="{6F7A6B05-EC68-FD84-B76C-DC199BFC611A}"/>
              </a:ext>
            </a:extLst>
          </p:cNvPr>
          <p:cNvSpPr/>
          <p:nvPr/>
        </p:nvSpPr>
        <p:spPr>
          <a:xfrm>
            <a:off x="640799" y="1405175"/>
            <a:ext cx="499943" cy="499943"/>
          </a:xfrm>
          <a:prstGeom prst="roundRect">
            <a:avLst>
              <a:gd name="adj" fmla="val 26667"/>
            </a:avLst>
          </a:prstGeom>
          <a:solidFill>
            <a:srgbClr val="343131"/>
          </a:solidFill>
          <a:ln/>
        </p:spPr>
      </p:sp>
      <p:sp>
        <p:nvSpPr>
          <p:cNvPr id="20" name="Text 3">
            <a:extLst>
              <a:ext uri="{FF2B5EF4-FFF2-40B4-BE49-F238E27FC236}">
                <a16:creationId xmlns:a16="http://schemas.microsoft.com/office/drawing/2014/main" id="{D96833F2-ECC5-A5FF-A1BC-B3FD1B15D7A2}"/>
              </a:ext>
            </a:extLst>
          </p:cNvPr>
          <p:cNvSpPr/>
          <p:nvPr/>
        </p:nvSpPr>
        <p:spPr>
          <a:xfrm>
            <a:off x="2971988" y="1481553"/>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MSRP Updates</a:t>
            </a:r>
            <a:endParaRPr lang="en-US" sz="2187" dirty="0"/>
          </a:p>
        </p:txBody>
      </p:sp>
      <p:sp>
        <p:nvSpPr>
          <p:cNvPr id="21" name="Text 4">
            <a:extLst>
              <a:ext uri="{FF2B5EF4-FFF2-40B4-BE49-F238E27FC236}">
                <a16:creationId xmlns:a16="http://schemas.microsoft.com/office/drawing/2014/main" id="{D4D8D7FE-A259-E409-ABF0-7AA9861AB56F}"/>
              </a:ext>
            </a:extLst>
          </p:cNvPr>
          <p:cNvSpPr/>
          <p:nvPr/>
        </p:nvSpPr>
        <p:spPr>
          <a:xfrm>
            <a:off x="2712789" y="2141577"/>
            <a:ext cx="3295888"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Implement a process to update the base MSRP for individual vehicles.</a:t>
            </a:r>
            <a:endParaRPr lang="en-US" sz="1750" dirty="0"/>
          </a:p>
        </p:txBody>
      </p:sp>
      <p:sp>
        <p:nvSpPr>
          <p:cNvPr id="22" name="Text 4">
            <a:extLst>
              <a:ext uri="{FF2B5EF4-FFF2-40B4-BE49-F238E27FC236}">
                <a16:creationId xmlns:a16="http://schemas.microsoft.com/office/drawing/2014/main" id="{6782F5C1-801E-65C5-13EF-CBA861C117C5}"/>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16</a:t>
            </a:r>
            <a:endParaRPr lang="en-US" sz="2624" dirty="0"/>
          </a:p>
        </p:txBody>
      </p:sp>
      <p:pic>
        <p:nvPicPr>
          <p:cNvPr id="4" name="Image 1" descr="preencoded.png">
            <a:extLst>
              <a:ext uri="{FF2B5EF4-FFF2-40B4-BE49-F238E27FC236}">
                <a16:creationId xmlns:a16="http://schemas.microsoft.com/office/drawing/2014/main" id="{D57D4E0B-D8CB-F4A5-286E-12C9F780B62F}"/>
              </a:ext>
            </a:extLst>
          </p:cNvPr>
          <p:cNvPicPr>
            <a:picLocks noChangeAspect="1"/>
          </p:cNvPicPr>
          <p:nvPr/>
        </p:nvPicPr>
        <p:blipFill>
          <a:blip r:embed="rId4"/>
          <a:stretch>
            <a:fillRect/>
          </a:stretch>
        </p:blipFill>
        <p:spPr>
          <a:xfrm>
            <a:off x="2049429" y="1377432"/>
            <a:ext cx="555427" cy="555427"/>
          </a:xfrm>
          <a:prstGeom prst="rect">
            <a:avLst/>
          </a:prstGeom>
        </p:spPr>
      </p:pic>
      <p:pic>
        <p:nvPicPr>
          <p:cNvPr id="5" name="Picture 4">
            <a:extLst>
              <a:ext uri="{FF2B5EF4-FFF2-40B4-BE49-F238E27FC236}">
                <a16:creationId xmlns:a16="http://schemas.microsoft.com/office/drawing/2014/main" id="{1A03E839-C59B-AA54-16F0-381B201BE013}"/>
              </a:ext>
            </a:extLst>
          </p:cNvPr>
          <p:cNvPicPr>
            <a:picLocks noChangeAspect="1"/>
          </p:cNvPicPr>
          <p:nvPr/>
        </p:nvPicPr>
        <p:blipFill>
          <a:blip r:embed="rId5"/>
          <a:stretch>
            <a:fillRect/>
          </a:stretch>
        </p:blipFill>
        <p:spPr>
          <a:xfrm>
            <a:off x="694614" y="3940510"/>
            <a:ext cx="7041561" cy="3214921"/>
          </a:xfrm>
          <a:prstGeom prst="rect">
            <a:avLst/>
          </a:prstGeom>
        </p:spPr>
      </p:pic>
      <p:sp>
        <p:nvSpPr>
          <p:cNvPr id="7" name="Text 4">
            <a:extLst>
              <a:ext uri="{FF2B5EF4-FFF2-40B4-BE49-F238E27FC236}">
                <a16:creationId xmlns:a16="http://schemas.microsoft.com/office/drawing/2014/main" id="{242826D7-1791-38E8-3F25-4DABEC6DA37D}"/>
              </a:ext>
            </a:extLst>
          </p:cNvPr>
          <p:cNvSpPr/>
          <p:nvPr/>
        </p:nvSpPr>
        <p:spPr>
          <a:xfrm>
            <a:off x="8180218" y="2569344"/>
            <a:ext cx="2392785" cy="3090911"/>
          </a:xfrm>
          <a:prstGeom prst="rect">
            <a:avLst/>
          </a:prstGeom>
          <a:noFill/>
          <a:ln/>
        </p:spPr>
        <p:txBody>
          <a:bodyPr wrap="square" rtlCol="0" anchor="t"/>
          <a:lstStyle/>
          <a:p>
            <a:pPr marL="0" indent="0" algn="l">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With our stored procedure, you can easily update the base MSRP of any electric vehicle in our database by providing the VIN (1-10) and the new MSRP value, ensuring your data remains up-to-date and accurate.</a:t>
            </a:r>
            <a:endParaRPr lang="en-US" sz="1800" dirty="0">
              <a:solidFill>
                <a:schemeClr val="accent6">
                  <a:lumMod val="40000"/>
                  <a:lumOff val="60000"/>
                </a:schemeClr>
              </a:solidFill>
            </a:endParaRPr>
          </a:p>
        </p:txBody>
      </p:sp>
      <p:pic>
        <p:nvPicPr>
          <p:cNvPr id="9" name="Picture 8">
            <a:extLst>
              <a:ext uri="{FF2B5EF4-FFF2-40B4-BE49-F238E27FC236}">
                <a16:creationId xmlns:a16="http://schemas.microsoft.com/office/drawing/2014/main" id="{2DEB3313-8FD7-6250-4DBD-F5BA1B597363}"/>
              </a:ext>
            </a:extLst>
          </p:cNvPr>
          <p:cNvPicPr>
            <a:picLocks noChangeAspect="1"/>
          </p:cNvPicPr>
          <p:nvPr/>
        </p:nvPicPr>
        <p:blipFill>
          <a:blip r:embed="rId6"/>
          <a:stretch>
            <a:fillRect/>
          </a:stretch>
        </p:blipFill>
        <p:spPr>
          <a:xfrm>
            <a:off x="694613" y="3736428"/>
            <a:ext cx="7041561" cy="3767957"/>
          </a:xfrm>
          <a:prstGeom prst="rect">
            <a:avLst/>
          </a:prstGeom>
        </p:spPr>
      </p:pic>
    </p:spTree>
    <p:extLst>
      <p:ext uri="{BB962C8B-B14F-4D97-AF65-F5344CB8AC3E}">
        <p14:creationId xmlns:p14="http://schemas.microsoft.com/office/powerpoint/2010/main" val="393192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12610"/>
            <a:ext cx="14630400" cy="8229600"/>
          </a:xfrm>
          <a:prstGeom prst="rect">
            <a:avLst/>
          </a:prstGeom>
          <a:solidFill>
            <a:schemeClr val="tx2">
              <a:lumMod val="75000"/>
            </a:schemeClr>
          </a:solidFill>
          <a:ln/>
        </p:spPr>
      </p:sp>
      <p:sp>
        <p:nvSpPr>
          <p:cNvPr id="17" name="Text 2">
            <a:extLst>
              <a:ext uri="{FF2B5EF4-FFF2-40B4-BE49-F238E27FC236}">
                <a16:creationId xmlns:a16="http://schemas.microsoft.com/office/drawing/2014/main" id="{CBF83194-0F57-F2FE-ABCF-AFCB06D0B169}"/>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Trends</a:t>
            </a:r>
            <a:endParaRPr lang="en-US" sz="4374" dirty="0"/>
          </a:p>
        </p:txBody>
      </p:sp>
      <p:sp>
        <p:nvSpPr>
          <p:cNvPr id="18" name="Shape 3">
            <a:extLst>
              <a:ext uri="{FF2B5EF4-FFF2-40B4-BE49-F238E27FC236}">
                <a16:creationId xmlns:a16="http://schemas.microsoft.com/office/drawing/2014/main" id="{6F7A6B05-EC68-FD84-B76C-DC199BFC611A}"/>
              </a:ext>
            </a:extLst>
          </p:cNvPr>
          <p:cNvSpPr/>
          <p:nvPr/>
        </p:nvSpPr>
        <p:spPr>
          <a:xfrm>
            <a:off x="640799" y="1405175"/>
            <a:ext cx="499943" cy="499943"/>
          </a:xfrm>
          <a:prstGeom prst="roundRect">
            <a:avLst>
              <a:gd name="adj" fmla="val 26667"/>
            </a:avLst>
          </a:prstGeom>
          <a:solidFill>
            <a:srgbClr val="343131"/>
          </a:solidFill>
          <a:ln/>
        </p:spPr>
      </p:sp>
      <p:sp>
        <p:nvSpPr>
          <p:cNvPr id="20" name="Text 3">
            <a:extLst>
              <a:ext uri="{FF2B5EF4-FFF2-40B4-BE49-F238E27FC236}">
                <a16:creationId xmlns:a16="http://schemas.microsoft.com/office/drawing/2014/main" id="{D96833F2-ECC5-A5FF-A1BC-B3FD1B15D7A2}"/>
              </a:ext>
            </a:extLst>
          </p:cNvPr>
          <p:cNvSpPr/>
          <p:nvPr/>
        </p:nvSpPr>
        <p:spPr>
          <a:xfrm>
            <a:off x="2971988" y="1481553"/>
            <a:ext cx="277749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Regional Pricing</a:t>
            </a:r>
            <a:endParaRPr lang="en-US" sz="2187" dirty="0"/>
          </a:p>
        </p:txBody>
      </p:sp>
      <p:sp>
        <p:nvSpPr>
          <p:cNvPr id="21" name="Text 4">
            <a:extLst>
              <a:ext uri="{FF2B5EF4-FFF2-40B4-BE49-F238E27FC236}">
                <a16:creationId xmlns:a16="http://schemas.microsoft.com/office/drawing/2014/main" id="{D4D8D7FE-A259-E409-ABF0-7AA9861AB56F}"/>
              </a:ext>
            </a:extLst>
          </p:cNvPr>
          <p:cNvSpPr/>
          <p:nvPr/>
        </p:nvSpPr>
        <p:spPr>
          <a:xfrm>
            <a:off x="2712789" y="2141577"/>
            <a:ext cx="3295888" cy="1066205"/>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Identify the county with the highest average electric vehicle pricing.</a:t>
            </a:r>
            <a:endParaRPr lang="en-US" sz="1750" dirty="0"/>
          </a:p>
        </p:txBody>
      </p:sp>
      <p:sp>
        <p:nvSpPr>
          <p:cNvPr id="22" name="Text 4">
            <a:extLst>
              <a:ext uri="{FF2B5EF4-FFF2-40B4-BE49-F238E27FC236}">
                <a16:creationId xmlns:a16="http://schemas.microsoft.com/office/drawing/2014/main" id="{6782F5C1-801E-65C5-13EF-CBA861C117C5}"/>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17</a:t>
            </a:r>
            <a:endParaRPr lang="en-US" sz="2624" dirty="0"/>
          </a:p>
        </p:txBody>
      </p:sp>
      <p:pic>
        <p:nvPicPr>
          <p:cNvPr id="5" name="Image 2" descr="preencoded.png">
            <a:extLst>
              <a:ext uri="{FF2B5EF4-FFF2-40B4-BE49-F238E27FC236}">
                <a16:creationId xmlns:a16="http://schemas.microsoft.com/office/drawing/2014/main" id="{418AE72F-7580-6333-F006-33852120AFBB}"/>
              </a:ext>
            </a:extLst>
          </p:cNvPr>
          <p:cNvPicPr>
            <a:picLocks noChangeAspect="1"/>
          </p:cNvPicPr>
          <p:nvPr/>
        </p:nvPicPr>
        <p:blipFill>
          <a:blip r:embed="rId3"/>
          <a:stretch>
            <a:fillRect/>
          </a:stretch>
        </p:blipFill>
        <p:spPr>
          <a:xfrm>
            <a:off x="1934250" y="1405175"/>
            <a:ext cx="555427" cy="555427"/>
          </a:xfrm>
          <a:prstGeom prst="rect">
            <a:avLst/>
          </a:prstGeom>
        </p:spPr>
      </p:pic>
      <p:pic>
        <p:nvPicPr>
          <p:cNvPr id="6" name="Picture 5">
            <a:extLst>
              <a:ext uri="{FF2B5EF4-FFF2-40B4-BE49-F238E27FC236}">
                <a16:creationId xmlns:a16="http://schemas.microsoft.com/office/drawing/2014/main" id="{AF628533-4CAE-99ED-5797-A20C32BA50A4}"/>
              </a:ext>
            </a:extLst>
          </p:cNvPr>
          <p:cNvPicPr>
            <a:picLocks noChangeAspect="1"/>
          </p:cNvPicPr>
          <p:nvPr/>
        </p:nvPicPr>
        <p:blipFill>
          <a:blip r:embed="rId4"/>
          <a:stretch>
            <a:fillRect/>
          </a:stretch>
        </p:blipFill>
        <p:spPr>
          <a:xfrm>
            <a:off x="694614" y="3940510"/>
            <a:ext cx="7041561" cy="3214921"/>
          </a:xfrm>
          <a:prstGeom prst="rect">
            <a:avLst/>
          </a:prstGeom>
        </p:spPr>
      </p:pic>
      <p:sp>
        <p:nvSpPr>
          <p:cNvPr id="8" name="Text 4">
            <a:extLst>
              <a:ext uri="{FF2B5EF4-FFF2-40B4-BE49-F238E27FC236}">
                <a16:creationId xmlns:a16="http://schemas.microsoft.com/office/drawing/2014/main" id="{2C22BF79-6C1E-0099-79C8-4BC324D349A2}"/>
              </a:ext>
            </a:extLst>
          </p:cNvPr>
          <p:cNvSpPr/>
          <p:nvPr/>
        </p:nvSpPr>
        <p:spPr>
          <a:xfrm>
            <a:off x="8180218" y="2569344"/>
            <a:ext cx="2392785" cy="3090911"/>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Our advanced query using subqueries and aggregate functions has identified the county with the highest average base MSRP for electric vehicles, providing valuable insights into regional pricing trends and market dynamics.</a:t>
            </a:r>
            <a:endParaRPr lang="en-US" sz="1800" dirty="0">
              <a:solidFill>
                <a:schemeClr val="accent6">
                  <a:lumMod val="40000"/>
                  <a:lumOff val="60000"/>
                </a:schemeClr>
              </a:solidFill>
            </a:endParaRPr>
          </a:p>
        </p:txBody>
      </p:sp>
      <p:pic>
        <p:nvPicPr>
          <p:cNvPr id="10" name="Picture 9">
            <a:extLst>
              <a:ext uri="{FF2B5EF4-FFF2-40B4-BE49-F238E27FC236}">
                <a16:creationId xmlns:a16="http://schemas.microsoft.com/office/drawing/2014/main" id="{10D9E003-2EC7-8CC8-6DC1-6F423F0B7B50}"/>
              </a:ext>
            </a:extLst>
          </p:cNvPr>
          <p:cNvPicPr>
            <a:picLocks noChangeAspect="1"/>
          </p:cNvPicPr>
          <p:nvPr/>
        </p:nvPicPr>
        <p:blipFill>
          <a:blip r:embed="rId5"/>
          <a:stretch>
            <a:fillRect/>
          </a:stretch>
        </p:blipFill>
        <p:spPr>
          <a:xfrm>
            <a:off x="694614" y="3927900"/>
            <a:ext cx="7041561" cy="3214921"/>
          </a:xfrm>
          <a:prstGeom prst="rect">
            <a:avLst/>
          </a:prstGeom>
        </p:spPr>
      </p:pic>
      <p:pic>
        <p:nvPicPr>
          <p:cNvPr id="7" name="Picture 6">
            <a:extLst>
              <a:ext uri="{FF2B5EF4-FFF2-40B4-BE49-F238E27FC236}">
                <a16:creationId xmlns:a16="http://schemas.microsoft.com/office/drawing/2014/main" id="{00B71758-E1C7-CDCC-328A-D50DFA310B4E}"/>
              </a:ext>
            </a:extLst>
          </p:cNvPr>
          <p:cNvPicPr>
            <a:picLocks noChangeAspect="1"/>
          </p:cNvPicPr>
          <p:nvPr/>
        </p:nvPicPr>
        <p:blipFill>
          <a:blip r:embed="rId6"/>
          <a:stretch>
            <a:fillRect/>
          </a:stretch>
        </p:blipFill>
        <p:spPr>
          <a:xfrm>
            <a:off x="11017046" y="0"/>
            <a:ext cx="3613354" cy="8229600"/>
          </a:xfrm>
          <a:prstGeom prst="rect">
            <a:avLst/>
          </a:prstGeom>
          <a:ln>
            <a:noFill/>
          </a:ln>
          <a:effectLst>
            <a:softEdge rad="112500"/>
          </a:effectLst>
        </p:spPr>
      </p:pic>
    </p:spTree>
    <p:extLst>
      <p:ext uri="{BB962C8B-B14F-4D97-AF65-F5344CB8AC3E}">
        <p14:creationId xmlns:p14="http://schemas.microsoft.com/office/powerpoint/2010/main" val="328175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3677"/>
            <a:ext cx="14727649" cy="8229600"/>
          </a:xfrm>
          <a:prstGeom prst="rect">
            <a:avLst/>
          </a:prstGeom>
          <a:solidFill>
            <a:schemeClr val="tx2">
              <a:lumMod val="50000"/>
            </a:schemeClr>
          </a:solidFill>
          <a:ln/>
        </p:spPr>
        <p:txBody>
          <a:bodyPr/>
          <a:lstStyle/>
          <a:p>
            <a:endParaRPr lang="en-IN" dirty="0"/>
          </a:p>
        </p:txBody>
      </p:sp>
      <p:sp>
        <p:nvSpPr>
          <p:cNvPr id="6" name="Text 3"/>
          <p:cNvSpPr/>
          <p:nvPr/>
        </p:nvSpPr>
        <p:spPr>
          <a:xfrm>
            <a:off x="3352800" y="151422"/>
            <a:ext cx="9804400" cy="694373"/>
          </a:xfrm>
          <a:prstGeom prst="rect">
            <a:avLst/>
          </a:prstGeom>
          <a:noFill/>
          <a:ln/>
        </p:spPr>
        <p:txBody>
          <a:bodyPr wrap="none" rtlCol="0" anchor="t"/>
          <a:lstStyle/>
          <a:p>
            <a:pPr marL="0" indent="0" algn="ctr">
              <a:lnSpc>
                <a:spcPts val="5468"/>
              </a:lnSpc>
              <a:buNone/>
            </a:pPr>
            <a:r>
              <a:rPr lang="en-US" sz="4374" dirty="0">
                <a:solidFill>
                  <a:srgbClr val="EBCCBB"/>
                </a:solidFill>
                <a:latin typeface="Gelasio" pitchFamily="34" charset="0"/>
                <a:ea typeface="Gelasio" pitchFamily="34" charset="-122"/>
                <a:cs typeface="Gelasio" pitchFamily="34" charset="-120"/>
              </a:rPr>
              <a:t>Exploring Electric Vehicle Differences</a:t>
            </a:r>
            <a:endParaRPr lang="en-US" sz="4374" dirty="0"/>
          </a:p>
        </p:txBody>
      </p:sp>
      <p:sp>
        <p:nvSpPr>
          <p:cNvPr id="9" name="Text 5"/>
          <p:cNvSpPr/>
          <p:nvPr/>
        </p:nvSpPr>
        <p:spPr>
          <a:xfrm>
            <a:off x="3505200" y="1067489"/>
            <a:ext cx="10024533" cy="930644"/>
          </a:xfrm>
          <a:prstGeom prst="rect">
            <a:avLst/>
          </a:prstGeom>
          <a:noFill/>
          <a:ln/>
        </p:spPr>
        <p:txBody>
          <a:bodyPr wrap="square" rtlCol="0" anchor="t"/>
          <a:lstStyle/>
          <a:p>
            <a:pPr marL="0" indent="0" algn="just">
              <a:lnSpc>
                <a:spcPts val="2799"/>
              </a:lnSpc>
              <a:buNone/>
            </a:pPr>
            <a:r>
              <a:rPr lang="en-US" sz="1750" dirty="0">
                <a:solidFill>
                  <a:schemeClr val="accent6">
                    <a:lumMod val="40000"/>
                    <a:lumOff val="60000"/>
                  </a:schemeClr>
                </a:solidFill>
                <a:latin typeface="Gelasio" pitchFamily="34" charset="0"/>
                <a:ea typeface="Gelasio" pitchFamily="34" charset="-122"/>
                <a:cs typeface="Gelasio" pitchFamily="34" charset="-120"/>
              </a:rPr>
              <a:t>We've also identified pairs of electric vehicles from the same city where one vehicle has a longer electric range than the other, offering a unique perspective on the diversity of EV options within local markets.</a:t>
            </a:r>
            <a:endParaRPr lang="en-US" sz="1750" dirty="0">
              <a:solidFill>
                <a:schemeClr val="accent6">
                  <a:lumMod val="40000"/>
                  <a:lumOff val="60000"/>
                </a:schemeClr>
              </a:solidFill>
            </a:endParaRPr>
          </a:p>
        </p:txBody>
      </p:sp>
      <p:sp>
        <p:nvSpPr>
          <p:cNvPr id="12" name="Text 7"/>
          <p:cNvSpPr/>
          <p:nvPr/>
        </p:nvSpPr>
        <p:spPr>
          <a:xfrm>
            <a:off x="5778222" y="4835604"/>
            <a:ext cx="3073837" cy="1066205"/>
          </a:xfrm>
          <a:prstGeom prst="rect">
            <a:avLst/>
          </a:prstGeom>
          <a:noFill/>
          <a:ln/>
        </p:spPr>
        <p:txBody>
          <a:bodyPr wrap="square" rtlCol="0" anchor="t"/>
          <a:lstStyle/>
          <a:p>
            <a:pPr marL="0" indent="0" algn="l">
              <a:lnSpc>
                <a:spcPts val="2799"/>
              </a:lnSpc>
              <a:buNone/>
            </a:pPr>
            <a:endParaRPr lang="en-US" sz="1750" dirty="0"/>
          </a:p>
        </p:txBody>
      </p:sp>
      <p:sp>
        <p:nvSpPr>
          <p:cNvPr id="15" name="Text 9"/>
          <p:cNvSpPr/>
          <p:nvPr/>
        </p:nvSpPr>
        <p:spPr>
          <a:xfrm>
            <a:off x="9296400" y="4835604"/>
            <a:ext cx="3073837" cy="1066205"/>
          </a:xfrm>
          <a:prstGeom prst="rect">
            <a:avLst/>
          </a:prstGeom>
          <a:noFill/>
          <a:ln/>
        </p:spPr>
        <p:txBody>
          <a:bodyPr wrap="square" rtlCol="0" anchor="t"/>
          <a:lstStyle/>
          <a:p>
            <a:pPr marL="0" indent="0" algn="l">
              <a:lnSpc>
                <a:spcPts val="2799"/>
              </a:lnSpc>
              <a:buNone/>
            </a:pPr>
            <a:endParaRPr lang="en-US" sz="1750" dirty="0"/>
          </a:p>
        </p:txBody>
      </p:sp>
      <p:pic>
        <p:nvPicPr>
          <p:cNvPr id="19" name="Picture 18">
            <a:extLst>
              <a:ext uri="{FF2B5EF4-FFF2-40B4-BE49-F238E27FC236}">
                <a16:creationId xmlns:a16="http://schemas.microsoft.com/office/drawing/2014/main" id="{0954BFD7-0984-38B3-DC6D-333EFFFEA0D8}"/>
              </a:ext>
            </a:extLst>
          </p:cNvPr>
          <p:cNvPicPr>
            <a:picLocks noChangeAspect="1"/>
          </p:cNvPicPr>
          <p:nvPr/>
        </p:nvPicPr>
        <p:blipFill>
          <a:blip r:embed="rId3"/>
          <a:stretch>
            <a:fillRect/>
          </a:stretch>
        </p:blipFill>
        <p:spPr>
          <a:xfrm>
            <a:off x="3552105" y="2219827"/>
            <a:ext cx="9791362" cy="4564439"/>
          </a:xfrm>
          <a:prstGeom prst="rect">
            <a:avLst/>
          </a:prstGeom>
        </p:spPr>
      </p:pic>
      <p:sp>
        <p:nvSpPr>
          <p:cNvPr id="21" name="Text 3">
            <a:extLst>
              <a:ext uri="{FF2B5EF4-FFF2-40B4-BE49-F238E27FC236}">
                <a16:creationId xmlns:a16="http://schemas.microsoft.com/office/drawing/2014/main" id="{D846F62D-B5FD-5642-DF1D-4528D95696E7}"/>
              </a:ext>
            </a:extLst>
          </p:cNvPr>
          <p:cNvSpPr/>
          <p:nvPr/>
        </p:nvSpPr>
        <p:spPr>
          <a:xfrm>
            <a:off x="2971988" y="1481553"/>
            <a:ext cx="2777490" cy="347186"/>
          </a:xfrm>
          <a:prstGeom prst="rect">
            <a:avLst/>
          </a:prstGeom>
          <a:noFill/>
          <a:ln/>
        </p:spPr>
        <p:txBody>
          <a:bodyPr wrap="none" rtlCol="0" anchor="t"/>
          <a:lstStyle/>
          <a:p>
            <a:pPr marL="0" indent="0" algn="l">
              <a:lnSpc>
                <a:spcPts val="2734"/>
              </a:lnSpc>
              <a:buNone/>
            </a:pPr>
            <a:endParaRPr lang="en-US" sz="2187" dirty="0"/>
          </a:p>
        </p:txBody>
      </p:sp>
      <p:pic>
        <p:nvPicPr>
          <p:cNvPr id="8" name="Picture 7">
            <a:extLst>
              <a:ext uri="{FF2B5EF4-FFF2-40B4-BE49-F238E27FC236}">
                <a16:creationId xmlns:a16="http://schemas.microsoft.com/office/drawing/2014/main" id="{8615D088-B44D-898A-281F-FF2A301C3E5F}"/>
              </a:ext>
            </a:extLst>
          </p:cNvPr>
          <p:cNvPicPr>
            <a:picLocks noChangeAspect="1"/>
          </p:cNvPicPr>
          <p:nvPr/>
        </p:nvPicPr>
        <p:blipFill>
          <a:blip r:embed="rId4"/>
          <a:stretch>
            <a:fillRect/>
          </a:stretch>
        </p:blipFill>
        <p:spPr>
          <a:xfrm>
            <a:off x="0" y="0"/>
            <a:ext cx="2777490" cy="8229600"/>
          </a:xfrm>
          <a:prstGeom prst="rect">
            <a:avLst/>
          </a:prstGeom>
          <a:ln>
            <a:noFill/>
          </a:ln>
          <a:effectLst>
            <a:softEdge rad="112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2056686"/>
            <a:ext cx="7531894"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The Future of Electric Vehicles</a:t>
            </a:r>
            <a:endParaRPr lang="en-US" sz="4374" dirty="0"/>
          </a:p>
        </p:txBody>
      </p:sp>
      <p:sp>
        <p:nvSpPr>
          <p:cNvPr id="5" name="Shape 3"/>
          <p:cNvSpPr/>
          <p:nvPr/>
        </p:nvSpPr>
        <p:spPr>
          <a:xfrm>
            <a:off x="2037993" y="3195399"/>
            <a:ext cx="10553343" cy="992505"/>
          </a:xfrm>
          <a:prstGeom prst="rect">
            <a:avLst/>
          </a:prstGeom>
          <a:solidFill>
            <a:srgbClr val="343131"/>
          </a:solidFill>
          <a:ln/>
        </p:spPr>
      </p:sp>
      <p:sp>
        <p:nvSpPr>
          <p:cNvPr id="6" name="Text 4"/>
          <p:cNvSpPr/>
          <p:nvPr/>
        </p:nvSpPr>
        <p:spPr>
          <a:xfrm>
            <a:off x="2261473" y="3336250"/>
            <a:ext cx="306919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Advancing Technology</a:t>
            </a:r>
            <a:endParaRPr lang="en-US" sz="1750" dirty="0"/>
          </a:p>
        </p:txBody>
      </p:sp>
      <p:sp>
        <p:nvSpPr>
          <p:cNvPr id="7" name="Text 5"/>
          <p:cNvSpPr/>
          <p:nvPr/>
        </p:nvSpPr>
        <p:spPr>
          <a:xfrm>
            <a:off x="5782628" y="3336250"/>
            <a:ext cx="3065383"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Expanding Charging Infrastructure</a:t>
            </a:r>
            <a:endParaRPr lang="en-US" sz="1750" dirty="0"/>
          </a:p>
        </p:txBody>
      </p:sp>
      <p:sp>
        <p:nvSpPr>
          <p:cNvPr id="8" name="Text 6"/>
          <p:cNvSpPr/>
          <p:nvPr/>
        </p:nvSpPr>
        <p:spPr>
          <a:xfrm>
            <a:off x="9299972" y="3336250"/>
            <a:ext cx="306919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Evolving Regulations</a:t>
            </a:r>
            <a:endParaRPr lang="en-US" sz="1750" dirty="0"/>
          </a:p>
        </p:txBody>
      </p:sp>
      <p:sp>
        <p:nvSpPr>
          <p:cNvPr id="9" name="Text 7"/>
          <p:cNvSpPr/>
          <p:nvPr/>
        </p:nvSpPr>
        <p:spPr>
          <a:xfrm>
            <a:off x="2261473" y="4328755"/>
            <a:ext cx="306919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Improved battery performance</a:t>
            </a:r>
            <a:endParaRPr lang="en-US" sz="1750" dirty="0"/>
          </a:p>
        </p:txBody>
      </p:sp>
      <p:sp>
        <p:nvSpPr>
          <p:cNvPr id="10" name="Text 8"/>
          <p:cNvSpPr/>
          <p:nvPr/>
        </p:nvSpPr>
        <p:spPr>
          <a:xfrm>
            <a:off x="5782628" y="4328755"/>
            <a:ext cx="3065383"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Increased public charging stations</a:t>
            </a:r>
            <a:endParaRPr lang="en-US" sz="1750" dirty="0"/>
          </a:p>
        </p:txBody>
      </p:sp>
      <p:sp>
        <p:nvSpPr>
          <p:cNvPr id="11" name="Text 9"/>
          <p:cNvSpPr/>
          <p:nvPr/>
        </p:nvSpPr>
        <p:spPr>
          <a:xfrm>
            <a:off x="9299972" y="4328755"/>
            <a:ext cx="306919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Incentives and policies</a:t>
            </a:r>
            <a:endParaRPr lang="en-US" sz="1750" dirty="0"/>
          </a:p>
        </p:txBody>
      </p:sp>
      <p:sp>
        <p:nvSpPr>
          <p:cNvPr id="12" name="Shape 10"/>
          <p:cNvSpPr/>
          <p:nvPr/>
        </p:nvSpPr>
        <p:spPr>
          <a:xfrm>
            <a:off x="2037993" y="5180409"/>
            <a:ext cx="10553343" cy="992505"/>
          </a:xfrm>
          <a:prstGeom prst="rect">
            <a:avLst/>
          </a:prstGeom>
          <a:solidFill>
            <a:srgbClr val="343131"/>
          </a:solidFill>
          <a:ln/>
        </p:spPr>
      </p:sp>
      <p:sp>
        <p:nvSpPr>
          <p:cNvPr id="13" name="Text 11"/>
          <p:cNvSpPr/>
          <p:nvPr/>
        </p:nvSpPr>
        <p:spPr>
          <a:xfrm>
            <a:off x="2261473" y="5321260"/>
            <a:ext cx="306919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Autonomous driving features</a:t>
            </a:r>
            <a:endParaRPr lang="en-US" sz="1750" dirty="0"/>
          </a:p>
        </p:txBody>
      </p:sp>
      <p:sp>
        <p:nvSpPr>
          <p:cNvPr id="14" name="Text 12"/>
          <p:cNvSpPr/>
          <p:nvPr/>
        </p:nvSpPr>
        <p:spPr>
          <a:xfrm>
            <a:off x="5782628" y="5321260"/>
            <a:ext cx="3065383"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Faster charging times</a:t>
            </a:r>
            <a:endParaRPr lang="en-US" sz="1750" dirty="0"/>
          </a:p>
        </p:txBody>
      </p:sp>
      <p:sp>
        <p:nvSpPr>
          <p:cNvPr id="15" name="Text 13"/>
          <p:cNvSpPr/>
          <p:nvPr/>
        </p:nvSpPr>
        <p:spPr>
          <a:xfrm>
            <a:off x="9299972" y="5321260"/>
            <a:ext cx="3069193"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Environmental impact standards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35ED9DF-EB7C-CA4D-D0B6-5BB683DEB3B9}"/>
              </a:ext>
            </a:extLst>
          </p:cNvPr>
          <p:cNvPicPr>
            <a:picLocks noChangeAspect="1"/>
          </p:cNvPicPr>
          <p:nvPr/>
        </p:nvPicPr>
        <p:blipFill>
          <a:blip r:embed="rId3"/>
          <a:stretch>
            <a:fillRect/>
          </a:stretch>
        </p:blipFill>
        <p:spPr>
          <a:xfrm>
            <a:off x="252248" y="166687"/>
            <a:ext cx="14125904" cy="7896225"/>
          </a:xfrm>
          <a:prstGeom prst="rect">
            <a:avLst/>
          </a:prstGeom>
        </p:spPr>
      </p:pic>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2056686"/>
            <a:ext cx="7531894" cy="694373"/>
          </a:xfrm>
          <a:prstGeom prst="rect">
            <a:avLst/>
          </a:prstGeom>
          <a:noFill/>
          <a:ln/>
        </p:spPr>
        <p:txBody>
          <a:bodyPr wrap="none" rtlCol="0" anchor="t"/>
          <a:lstStyle/>
          <a:p>
            <a:pPr marL="0" indent="0">
              <a:lnSpc>
                <a:spcPts val="5468"/>
              </a:lnSpc>
              <a:buNone/>
            </a:pPr>
            <a:endParaRPr lang="en-US" sz="4374" dirty="0"/>
          </a:p>
        </p:txBody>
      </p:sp>
      <p:sp>
        <p:nvSpPr>
          <p:cNvPr id="16" name="TextBox 15">
            <a:extLst>
              <a:ext uri="{FF2B5EF4-FFF2-40B4-BE49-F238E27FC236}">
                <a16:creationId xmlns:a16="http://schemas.microsoft.com/office/drawing/2014/main" id="{B8F554ED-B26C-F70B-3684-12D6119B5325}"/>
              </a:ext>
            </a:extLst>
          </p:cNvPr>
          <p:cNvSpPr txBox="1"/>
          <p:nvPr/>
        </p:nvSpPr>
        <p:spPr>
          <a:xfrm>
            <a:off x="472966" y="659011"/>
            <a:ext cx="8592206" cy="707886"/>
          </a:xfrm>
          <a:prstGeom prst="rect">
            <a:avLst/>
          </a:prstGeom>
          <a:noFill/>
        </p:spPr>
        <p:txBody>
          <a:bodyPr wrap="square" rtlCol="0">
            <a:spAutoFit/>
          </a:bodyPr>
          <a:lstStyle/>
          <a:p>
            <a:r>
              <a:rPr lang="en-IN" sz="4000" dirty="0">
                <a:solidFill>
                  <a:schemeClr val="bg1"/>
                </a:solidFill>
                <a:latin typeface="Algerian" panose="04020705040A02060702" pitchFamily="82" charset="0"/>
              </a:rPr>
              <a:t>Conclusion and Future Work </a:t>
            </a:r>
          </a:p>
        </p:txBody>
      </p:sp>
      <p:sp>
        <p:nvSpPr>
          <p:cNvPr id="31" name="TextBox 30">
            <a:extLst>
              <a:ext uri="{FF2B5EF4-FFF2-40B4-BE49-F238E27FC236}">
                <a16:creationId xmlns:a16="http://schemas.microsoft.com/office/drawing/2014/main" id="{375D2C63-0035-3334-8D63-46B6AE287A5D}"/>
              </a:ext>
            </a:extLst>
          </p:cNvPr>
          <p:cNvSpPr txBox="1"/>
          <p:nvPr/>
        </p:nvSpPr>
        <p:spPr>
          <a:xfrm>
            <a:off x="252248" y="1813033"/>
            <a:ext cx="6656552" cy="3477875"/>
          </a:xfrm>
          <a:prstGeom prst="rect">
            <a:avLst/>
          </a:prstGeom>
          <a:noFill/>
        </p:spPr>
        <p:txBody>
          <a:bodyPr wrap="square" rtlCol="0">
            <a:spAutoFit/>
          </a:bodyPr>
          <a:lstStyle/>
          <a:p>
            <a:pPr marL="342900" indent="-342900">
              <a:buFont typeface="Arial" panose="020B0604020202020204" pitchFamily="34" charset="0"/>
              <a:buChar char="•"/>
            </a:pPr>
            <a:r>
              <a:rPr lang="en-IN" sz="2000" b="1" dirty="0">
                <a:solidFill>
                  <a:schemeClr val="accent3">
                    <a:lumMod val="60000"/>
                    <a:lumOff val="40000"/>
                  </a:schemeClr>
                </a:solidFill>
                <a:latin typeface="Arial Black" panose="020B0A04020102020204" pitchFamily="34" charset="0"/>
              </a:rPr>
              <a:t>Key Findings : </a:t>
            </a:r>
          </a:p>
          <a:p>
            <a:pPr marL="2171700" lvl="4" indent="-342900">
              <a:buFont typeface="Arial" panose="020B0604020202020204" pitchFamily="34" charset="0"/>
              <a:buChar char="•"/>
            </a:pPr>
            <a:r>
              <a:rPr lang="en-IN" sz="2000" b="1" dirty="0">
                <a:solidFill>
                  <a:schemeClr val="accent3">
                    <a:lumMod val="60000"/>
                    <a:lumOff val="40000"/>
                  </a:schemeClr>
                </a:solidFill>
                <a:latin typeface="Arial Black" panose="020B0A04020102020204" pitchFamily="34" charset="0"/>
              </a:rPr>
              <a:t>Sales Trends</a:t>
            </a:r>
          </a:p>
          <a:p>
            <a:pPr marL="2171700" lvl="4" indent="-342900">
              <a:buFont typeface="Arial" panose="020B0604020202020204" pitchFamily="34" charset="0"/>
              <a:buChar char="•"/>
            </a:pPr>
            <a:r>
              <a:rPr lang="en-IN" sz="2000" b="1" dirty="0">
                <a:solidFill>
                  <a:schemeClr val="accent3">
                    <a:lumMod val="60000"/>
                    <a:lumOff val="40000"/>
                  </a:schemeClr>
                </a:solidFill>
                <a:latin typeface="Arial Black" panose="020B0A04020102020204" pitchFamily="34" charset="0"/>
              </a:rPr>
              <a:t>Customer Demographic</a:t>
            </a:r>
          </a:p>
          <a:p>
            <a:pPr lvl="4"/>
            <a:endParaRPr lang="en-IN" sz="2000" b="1" dirty="0">
              <a:solidFill>
                <a:schemeClr val="accent3">
                  <a:lumMod val="60000"/>
                  <a:lumOff val="40000"/>
                </a:schemeClr>
              </a:solidFill>
              <a:latin typeface="Arial Black" panose="020B0A04020102020204" pitchFamily="34" charset="0"/>
            </a:endParaRPr>
          </a:p>
          <a:p>
            <a:pPr marL="342900" indent="-342900">
              <a:buFont typeface="Arial" panose="020B0604020202020204" pitchFamily="34" charset="0"/>
              <a:buChar char="•"/>
            </a:pPr>
            <a:r>
              <a:rPr lang="en-IN" sz="2000" b="1" dirty="0">
                <a:solidFill>
                  <a:schemeClr val="accent3">
                    <a:lumMod val="60000"/>
                    <a:lumOff val="40000"/>
                  </a:schemeClr>
                </a:solidFill>
                <a:latin typeface="Arial Black" panose="020B0A04020102020204" pitchFamily="34" charset="0"/>
              </a:rPr>
              <a:t>Recommendations :</a:t>
            </a:r>
          </a:p>
          <a:p>
            <a:pPr marL="2171700" lvl="4" indent="-342900">
              <a:buFont typeface="Arial" panose="020B0604020202020204" pitchFamily="34" charset="0"/>
              <a:buChar char="•"/>
            </a:pPr>
            <a:r>
              <a:rPr lang="en-US" sz="2000" b="1" dirty="0">
                <a:solidFill>
                  <a:schemeClr val="accent3">
                    <a:lumMod val="60000"/>
                    <a:lumOff val="40000"/>
                  </a:schemeClr>
                </a:solidFill>
                <a:latin typeface="Arial Black" panose="020B0A04020102020204" pitchFamily="34" charset="0"/>
              </a:rPr>
              <a:t>Expand Charging Network</a:t>
            </a:r>
          </a:p>
          <a:p>
            <a:pPr marL="2171700" lvl="4" indent="-342900">
              <a:buFont typeface="Arial" panose="020B0604020202020204" pitchFamily="34" charset="0"/>
              <a:buChar char="•"/>
            </a:pPr>
            <a:r>
              <a:rPr lang="en-US" sz="2000" b="1" dirty="0">
                <a:solidFill>
                  <a:schemeClr val="accent3">
                    <a:lumMod val="60000"/>
                    <a:lumOff val="40000"/>
                  </a:schemeClr>
                </a:solidFill>
                <a:latin typeface="Arial Black" panose="020B0A04020102020204" pitchFamily="34" charset="0"/>
              </a:rPr>
              <a:t>Implement Data Monitoring</a:t>
            </a:r>
          </a:p>
          <a:p>
            <a:pPr lvl="4"/>
            <a:endParaRPr lang="en-IN" sz="2000" b="1" dirty="0">
              <a:solidFill>
                <a:schemeClr val="accent3">
                  <a:lumMod val="60000"/>
                  <a:lumOff val="40000"/>
                </a:schemeClr>
              </a:solidFill>
              <a:latin typeface="Arial Black" panose="020B0A04020102020204" pitchFamily="34" charset="0"/>
            </a:endParaRPr>
          </a:p>
          <a:p>
            <a:pPr marL="342900" indent="-342900">
              <a:buFont typeface="Arial" panose="020B0604020202020204" pitchFamily="34" charset="0"/>
              <a:buChar char="•"/>
            </a:pPr>
            <a:r>
              <a:rPr lang="en-IN" sz="2000" b="1" dirty="0">
                <a:solidFill>
                  <a:schemeClr val="accent3">
                    <a:lumMod val="60000"/>
                    <a:lumOff val="40000"/>
                  </a:schemeClr>
                </a:solidFill>
                <a:latin typeface="Arial Black" panose="020B0A04020102020204" pitchFamily="34" charset="0"/>
              </a:rPr>
              <a:t>Impact on Decision Making:</a:t>
            </a:r>
          </a:p>
          <a:p>
            <a:pPr marL="2171700" lvl="4" indent="-342900">
              <a:buFont typeface="Arial" panose="020B0604020202020204" pitchFamily="34" charset="0"/>
              <a:buChar char="•"/>
            </a:pPr>
            <a:r>
              <a:rPr lang="en-US" sz="2000" b="1" dirty="0">
                <a:solidFill>
                  <a:schemeClr val="accent3">
                    <a:lumMod val="60000"/>
                    <a:lumOff val="40000"/>
                  </a:schemeClr>
                </a:solidFill>
                <a:latin typeface="Arial Black" panose="020B0A04020102020204" pitchFamily="34" charset="0"/>
              </a:rPr>
              <a:t>Strategic Planning</a:t>
            </a:r>
          </a:p>
          <a:p>
            <a:pPr marL="2171700" lvl="4" indent="-342900">
              <a:buFont typeface="Arial" panose="020B0604020202020204" pitchFamily="34" charset="0"/>
              <a:buChar char="•"/>
            </a:pPr>
            <a:r>
              <a:rPr lang="en-US" sz="2000" b="1" dirty="0">
                <a:solidFill>
                  <a:schemeClr val="accent3">
                    <a:lumMod val="60000"/>
                    <a:lumOff val="40000"/>
                  </a:schemeClr>
                </a:solidFill>
                <a:latin typeface="Arial Black" panose="020B0A04020102020204" pitchFamily="34" charset="0"/>
              </a:rPr>
              <a:t>Enhance Customer Experience</a:t>
            </a:r>
            <a:endParaRPr lang="en-IN" sz="2000" b="1" dirty="0">
              <a:solidFill>
                <a:schemeClr val="accent3">
                  <a:lumMod val="60000"/>
                  <a:lumOff val="40000"/>
                </a:schemeClr>
              </a:solidFill>
              <a:latin typeface="Arial Black" panose="020B0A04020102020204" pitchFamily="34" charset="0"/>
            </a:endParaRPr>
          </a:p>
        </p:txBody>
      </p:sp>
      <p:pic>
        <p:nvPicPr>
          <p:cNvPr id="6" name="Picture 5">
            <a:extLst>
              <a:ext uri="{FF2B5EF4-FFF2-40B4-BE49-F238E27FC236}">
                <a16:creationId xmlns:a16="http://schemas.microsoft.com/office/drawing/2014/main" id="{53B6B925-FDAA-880A-55A6-5C4765039F47}"/>
              </a:ext>
            </a:extLst>
          </p:cNvPr>
          <p:cNvPicPr>
            <a:picLocks noChangeAspect="1"/>
          </p:cNvPicPr>
          <p:nvPr/>
        </p:nvPicPr>
        <p:blipFill>
          <a:blip r:embed="rId4"/>
          <a:stretch>
            <a:fillRect/>
          </a:stretch>
        </p:blipFill>
        <p:spPr>
          <a:xfrm>
            <a:off x="7721602" y="0"/>
            <a:ext cx="5228452" cy="708210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43765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4" name="Text 2"/>
          <p:cNvSpPr/>
          <p:nvPr/>
        </p:nvSpPr>
        <p:spPr>
          <a:xfrm>
            <a:off x="2037993" y="2056686"/>
            <a:ext cx="7531894" cy="694373"/>
          </a:xfrm>
          <a:prstGeom prst="rect">
            <a:avLst/>
          </a:prstGeom>
          <a:noFill/>
          <a:ln/>
        </p:spPr>
        <p:txBody>
          <a:bodyPr wrap="none" rtlCol="0" anchor="t"/>
          <a:lstStyle/>
          <a:p>
            <a:pPr marL="0" indent="0">
              <a:lnSpc>
                <a:spcPts val="5468"/>
              </a:lnSpc>
              <a:buNone/>
            </a:pPr>
            <a:endParaRPr lang="en-US" sz="4374" dirty="0"/>
          </a:p>
        </p:txBody>
      </p:sp>
      <p:sp>
        <p:nvSpPr>
          <p:cNvPr id="21" name="TextBox 20">
            <a:extLst>
              <a:ext uri="{FF2B5EF4-FFF2-40B4-BE49-F238E27FC236}">
                <a16:creationId xmlns:a16="http://schemas.microsoft.com/office/drawing/2014/main" id="{09BAFE2D-C612-A6FB-DED6-CDFFDE14C287}"/>
              </a:ext>
            </a:extLst>
          </p:cNvPr>
          <p:cNvSpPr txBox="1"/>
          <p:nvPr/>
        </p:nvSpPr>
        <p:spPr>
          <a:xfrm>
            <a:off x="4981903" y="2506717"/>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0075BEF2-4783-AD96-4A2B-623A53ADB39F}"/>
              </a:ext>
            </a:extLst>
          </p:cNvPr>
          <p:cNvPicPr>
            <a:picLocks noChangeAspect="1"/>
          </p:cNvPicPr>
          <p:nvPr/>
        </p:nvPicPr>
        <p:blipFill>
          <a:blip r:embed="rId3"/>
          <a:stretch>
            <a:fillRect/>
          </a:stretch>
        </p:blipFill>
        <p:spPr>
          <a:xfrm>
            <a:off x="0" y="0"/>
            <a:ext cx="14630400" cy="822960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A7281F1-A160-4836-A9B5-A2D8DC3D8F69}"/>
              </a:ext>
            </a:extLst>
          </p:cNvPr>
          <p:cNvSpPr/>
          <p:nvPr/>
        </p:nvSpPr>
        <p:spPr>
          <a:xfrm>
            <a:off x="3107519" y="2691383"/>
            <a:ext cx="9016747"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err="1">
                <a:latin typeface="Algerian" panose="04020705040A02060702" pitchFamily="82" charset="0"/>
              </a:rPr>
              <a:t>THAnk</a:t>
            </a:r>
            <a:r>
              <a:rPr lang="en-IN" sz="7200" dirty="0">
                <a:latin typeface="Algerian" panose="04020705040A02060702" pitchFamily="82" charset="0"/>
              </a:rPr>
              <a:t> - you</a:t>
            </a:r>
          </a:p>
        </p:txBody>
      </p:sp>
    </p:spTree>
    <p:extLst>
      <p:ext uri="{BB962C8B-B14F-4D97-AF65-F5344CB8AC3E}">
        <p14:creationId xmlns:p14="http://schemas.microsoft.com/office/powerpoint/2010/main" val="68774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5" name="Text 2"/>
          <p:cNvSpPr/>
          <p:nvPr/>
        </p:nvSpPr>
        <p:spPr>
          <a:xfrm>
            <a:off x="833198" y="202590"/>
            <a:ext cx="7477601" cy="1105947"/>
          </a:xfrm>
          <a:prstGeom prst="rect">
            <a:avLst/>
          </a:prstGeom>
          <a:noFill/>
          <a:ln/>
        </p:spPr>
        <p:txBody>
          <a:bodyPr wrap="square" rtlCol="0" anchor="t"/>
          <a:lstStyle/>
          <a:p>
            <a:pPr marL="0" indent="0">
              <a:lnSpc>
                <a:spcPts val="7545"/>
              </a:lnSpc>
              <a:buNone/>
            </a:pPr>
            <a:endParaRPr lang="en-US" sz="6036" dirty="0"/>
          </a:p>
        </p:txBody>
      </p:sp>
      <p:sp>
        <p:nvSpPr>
          <p:cNvPr id="6" name="Text 3"/>
          <p:cNvSpPr/>
          <p:nvPr/>
        </p:nvSpPr>
        <p:spPr>
          <a:xfrm>
            <a:off x="359229" y="1274644"/>
            <a:ext cx="8164285" cy="6252828"/>
          </a:xfrm>
          <a:prstGeom prst="rect">
            <a:avLst/>
          </a:prstGeom>
          <a:noFill/>
          <a:ln/>
        </p:spPr>
        <p:txBody>
          <a:bodyPr wrap="square" rtlCol="0" anchor="t"/>
          <a:lstStyle/>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t>	</a:t>
            </a:r>
          </a:p>
          <a:p>
            <a:pPr>
              <a:lnSpc>
                <a:spcPts val="2799"/>
              </a:lnSpc>
            </a:pPr>
            <a:r>
              <a:rPr lang="en-US" sz="1750" dirty="0"/>
              <a:t>	</a:t>
            </a: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solidFill>
                  <a:srgbClr val="EBCCBB"/>
                </a:solidFill>
                <a:latin typeface="Gelasio" pitchFamily="34" charset="0"/>
                <a:ea typeface="Gelasio" pitchFamily="34" charset="-122"/>
              </a:rPr>
              <a:t>	</a:t>
            </a:r>
            <a:endParaRPr lang="en-US" sz="175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solidFill>
                <a:srgbClr val="EBCCBB"/>
              </a:solidFill>
              <a:latin typeface="Gelasio" pitchFamily="34" charset="0"/>
              <a:ea typeface="Gelasio" pitchFamily="34" charset="-122"/>
              <a:cs typeface="Gelasio" pitchFamily="34" charset="-120"/>
            </a:endParaRPr>
          </a:p>
          <a:p>
            <a:pPr>
              <a:lnSpc>
                <a:spcPts val="2799"/>
              </a:lnSpc>
            </a:pPr>
            <a:r>
              <a:rPr lang="en-US" dirty="0">
                <a:solidFill>
                  <a:srgbClr val="EBCCBB"/>
                </a:solidFill>
                <a:latin typeface="Gelasio" pitchFamily="34" charset="0"/>
                <a:ea typeface="Gelasio" pitchFamily="34" charset="-122"/>
              </a:rPr>
              <a:t>	</a:t>
            </a:r>
            <a:endParaRPr lang="en-US" sz="1800" dirty="0"/>
          </a:p>
          <a:p>
            <a:pPr marL="0" indent="0">
              <a:lnSpc>
                <a:spcPts val="2799"/>
              </a:lnSpc>
              <a:buNone/>
            </a:pPr>
            <a:endParaRPr lang="en-GB" sz="1750" dirty="0">
              <a:solidFill>
                <a:srgbClr val="C9C2C0"/>
              </a:solidFill>
              <a:latin typeface="Gelasio" pitchFamily="34" charset="0"/>
              <a:ea typeface="Gelasio" pitchFamily="34" charset="-122"/>
              <a:cs typeface="Gelasio" pitchFamily="34" charset="-120"/>
            </a:endParaRPr>
          </a:p>
        </p:txBody>
      </p:sp>
      <p:sp>
        <p:nvSpPr>
          <p:cNvPr id="8" name="Text 5"/>
          <p:cNvSpPr/>
          <p:nvPr/>
        </p:nvSpPr>
        <p:spPr>
          <a:xfrm>
            <a:off x="915829" y="5646777"/>
            <a:ext cx="190143"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Gelasio" pitchFamily="34" charset="0"/>
                <a:ea typeface="Gelasio" pitchFamily="34" charset="-122"/>
              </a:rPr>
              <a:t>SS</a:t>
            </a:r>
            <a:endParaRPr lang="en-US" sz="1152" dirty="0"/>
          </a:p>
        </p:txBody>
      </p:sp>
      <p:pic>
        <p:nvPicPr>
          <p:cNvPr id="9" name="Picture 8">
            <a:extLst>
              <a:ext uri="{FF2B5EF4-FFF2-40B4-BE49-F238E27FC236}">
                <a16:creationId xmlns:a16="http://schemas.microsoft.com/office/drawing/2014/main" id="{71847FD2-C984-7877-18CA-E4D4A8933330}"/>
              </a:ext>
            </a:extLst>
          </p:cNvPr>
          <p:cNvPicPr>
            <a:picLocks noChangeAspect="1"/>
          </p:cNvPicPr>
          <p:nvPr/>
        </p:nvPicPr>
        <p:blipFill>
          <a:blip r:embed="rId3"/>
          <a:stretch>
            <a:fillRect/>
          </a:stretch>
        </p:blipFill>
        <p:spPr>
          <a:xfrm>
            <a:off x="-1" y="0"/>
            <a:ext cx="14630401" cy="8229600"/>
          </a:xfrm>
          <a:prstGeom prst="rect">
            <a:avLst/>
          </a:prstGeom>
        </p:spPr>
      </p:pic>
      <p:sp>
        <p:nvSpPr>
          <p:cNvPr id="11" name="TextBox 10">
            <a:extLst>
              <a:ext uri="{FF2B5EF4-FFF2-40B4-BE49-F238E27FC236}">
                <a16:creationId xmlns:a16="http://schemas.microsoft.com/office/drawing/2014/main" id="{4DC47D15-005C-140A-4A06-7DBB91E7459F}"/>
              </a:ext>
            </a:extLst>
          </p:cNvPr>
          <p:cNvSpPr txBox="1"/>
          <p:nvPr/>
        </p:nvSpPr>
        <p:spPr>
          <a:xfrm>
            <a:off x="833197" y="425669"/>
            <a:ext cx="4539465" cy="1015663"/>
          </a:xfrm>
          <a:prstGeom prst="rect">
            <a:avLst/>
          </a:prstGeom>
          <a:noFill/>
        </p:spPr>
        <p:txBody>
          <a:bodyPr wrap="square" rtlCol="0">
            <a:spAutoFit/>
          </a:bodyPr>
          <a:lstStyle/>
          <a:p>
            <a:r>
              <a:rPr lang="en-GB" sz="6000" dirty="0">
                <a:solidFill>
                  <a:schemeClr val="bg1"/>
                </a:solidFill>
                <a:latin typeface="Algerian" panose="04020705040A02060702" pitchFamily="82" charset="0"/>
              </a:rPr>
              <a:t>Objective :</a:t>
            </a:r>
            <a:endParaRPr lang="en-IN" sz="6000" dirty="0">
              <a:solidFill>
                <a:schemeClr val="bg1"/>
              </a:solidFill>
              <a:latin typeface="Algerian" panose="04020705040A02060702" pitchFamily="82" charset="0"/>
            </a:endParaRPr>
          </a:p>
        </p:txBody>
      </p:sp>
      <p:sp>
        <p:nvSpPr>
          <p:cNvPr id="12" name="TextBox 11">
            <a:extLst>
              <a:ext uri="{FF2B5EF4-FFF2-40B4-BE49-F238E27FC236}">
                <a16:creationId xmlns:a16="http://schemas.microsoft.com/office/drawing/2014/main" id="{99B3E3A2-9B95-7E0E-95FB-0D11E86771E2}"/>
              </a:ext>
            </a:extLst>
          </p:cNvPr>
          <p:cNvSpPr txBox="1"/>
          <p:nvPr/>
        </p:nvSpPr>
        <p:spPr>
          <a:xfrm>
            <a:off x="5929262" y="702127"/>
            <a:ext cx="7867940"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Provide insights and findings based on the data analysis.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IN" dirty="0">
                <a:solidFill>
                  <a:schemeClr val="bg1"/>
                </a:solidFill>
                <a:latin typeface="Arial Rounded MT Bold" panose="020F0704030504030204" pitchFamily="34" charset="0"/>
              </a:rPr>
              <a:t>Translate raw data into visual formats for easier interpretation.</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Aid stakeholders in making informed decisions.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Assess various performance indicators related to electric vehicles.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Discuss key findings and insights derived from the data.</a:t>
            </a:r>
          </a:p>
        </p:txBody>
      </p:sp>
    </p:spTree>
    <p:extLst>
      <p:ext uri="{BB962C8B-B14F-4D97-AF65-F5344CB8AC3E}">
        <p14:creationId xmlns:p14="http://schemas.microsoft.com/office/powerpoint/2010/main" val="55670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5" name="Text 2"/>
          <p:cNvSpPr/>
          <p:nvPr/>
        </p:nvSpPr>
        <p:spPr>
          <a:xfrm>
            <a:off x="833198" y="202590"/>
            <a:ext cx="7477601" cy="1105947"/>
          </a:xfrm>
          <a:prstGeom prst="rect">
            <a:avLst/>
          </a:prstGeom>
          <a:noFill/>
          <a:ln/>
        </p:spPr>
        <p:txBody>
          <a:bodyPr wrap="square" rtlCol="0" anchor="t"/>
          <a:lstStyle/>
          <a:p>
            <a:pPr marL="0" indent="0">
              <a:lnSpc>
                <a:spcPts val="7545"/>
              </a:lnSpc>
              <a:buNone/>
            </a:pPr>
            <a:endParaRPr lang="en-US" sz="6036" dirty="0"/>
          </a:p>
        </p:txBody>
      </p:sp>
      <p:sp>
        <p:nvSpPr>
          <p:cNvPr id="6" name="Text 3"/>
          <p:cNvSpPr/>
          <p:nvPr/>
        </p:nvSpPr>
        <p:spPr>
          <a:xfrm>
            <a:off x="359229" y="1274644"/>
            <a:ext cx="8164285" cy="6252828"/>
          </a:xfrm>
          <a:prstGeom prst="rect">
            <a:avLst/>
          </a:prstGeom>
          <a:noFill/>
          <a:ln/>
        </p:spPr>
        <p:txBody>
          <a:bodyPr wrap="square" rtlCol="0" anchor="t"/>
          <a:lstStyle/>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t>	</a:t>
            </a:r>
          </a:p>
          <a:p>
            <a:pPr>
              <a:lnSpc>
                <a:spcPts val="2799"/>
              </a:lnSpc>
            </a:pPr>
            <a:r>
              <a:rPr lang="en-US" sz="1750" dirty="0"/>
              <a:t>	</a:t>
            </a: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solidFill>
                  <a:srgbClr val="EBCCBB"/>
                </a:solidFill>
                <a:latin typeface="Gelasio" pitchFamily="34" charset="0"/>
                <a:ea typeface="Gelasio" pitchFamily="34" charset="-122"/>
              </a:rPr>
              <a:t>	</a:t>
            </a:r>
            <a:endParaRPr lang="en-US" sz="175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solidFill>
                <a:srgbClr val="EBCCBB"/>
              </a:solidFill>
              <a:latin typeface="Gelasio" pitchFamily="34" charset="0"/>
              <a:ea typeface="Gelasio" pitchFamily="34" charset="-122"/>
              <a:cs typeface="Gelasio" pitchFamily="34" charset="-120"/>
            </a:endParaRPr>
          </a:p>
          <a:p>
            <a:pPr>
              <a:lnSpc>
                <a:spcPts val="2799"/>
              </a:lnSpc>
            </a:pPr>
            <a:r>
              <a:rPr lang="en-US" dirty="0">
                <a:solidFill>
                  <a:srgbClr val="EBCCBB"/>
                </a:solidFill>
                <a:latin typeface="Gelasio" pitchFamily="34" charset="0"/>
                <a:ea typeface="Gelasio" pitchFamily="34" charset="-122"/>
              </a:rPr>
              <a:t>	</a:t>
            </a:r>
            <a:endParaRPr lang="en-US" sz="1800" dirty="0"/>
          </a:p>
          <a:p>
            <a:pPr marL="0" indent="0">
              <a:lnSpc>
                <a:spcPts val="2799"/>
              </a:lnSpc>
              <a:buNone/>
            </a:pPr>
            <a:endParaRPr lang="en-GB" sz="1750" dirty="0">
              <a:solidFill>
                <a:srgbClr val="C9C2C0"/>
              </a:solidFill>
              <a:latin typeface="Gelasio" pitchFamily="34" charset="0"/>
              <a:ea typeface="Gelasio" pitchFamily="34" charset="-122"/>
              <a:cs typeface="Gelasio" pitchFamily="34" charset="-120"/>
            </a:endParaRPr>
          </a:p>
        </p:txBody>
      </p:sp>
      <p:sp>
        <p:nvSpPr>
          <p:cNvPr id="8" name="Text 5"/>
          <p:cNvSpPr/>
          <p:nvPr/>
        </p:nvSpPr>
        <p:spPr>
          <a:xfrm>
            <a:off x="915829" y="5646777"/>
            <a:ext cx="190143"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Gelasio" pitchFamily="34" charset="0"/>
                <a:ea typeface="Gelasio" pitchFamily="34" charset="-122"/>
              </a:rPr>
              <a:t>SS</a:t>
            </a:r>
            <a:endParaRPr lang="en-US" sz="1152" dirty="0"/>
          </a:p>
        </p:txBody>
      </p:sp>
      <p:pic>
        <p:nvPicPr>
          <p:cNvPr id="9" name="Picture 8">
            <a:extLst>
              <a:ext uri="{FF2B5EF4-FFF2-40B4-BE49-F238E27FC236}">
                <a16:creationId xmlns:a16="http://schemas.microsoft.com/office/drawing/2014/main" id="{71847FD2-C984-7877-18CA-E4D4A8933330}"/>
              </a:ext>
            </a:extLst>
          </p:cNvPr>
          <p:cNvPicPr>
            <a:picLocks noChangeAspect="1"/>
          </p:cNvPicPr>
          <p:nvPr/>
        </p:nvPicPr>
        <p:blipFill>
          <a:blip r:embed="rId3"/>
          <a:stretch>
            <a:fillRect/>
          </a:stretch>
        </p:blipFill>
        <p:spPr>
          <a:xfrm>
            <a:off x="-1" y="0"/>
            <a:ext cx="14630401" cy="8229600"/>
          </a:xfrm>
          <a:prstGeom prst="rect">
            <a:avLst/>
          </a:prstGeom>
        </p:spPr>
      </p:pic>
      <p:sp>
        <p:nvSpPr>
          <p:cNvPr id="11" name="TextBox 10">
            <a:extLst>
              <a:ext uri="{FF2B5EF4-FFF2-40B4-BE49-F238E27FC236}">
                <a16:creationId xmlns:a16="http://schemas.microsoft.com/office/drawing/2014/main" id="{4DC47D15-005C-140A-4A06-7DBB91E7459F}"/>
              </a:ext>
            </a:extLst>
          </p:cNvPr>
          <p:cNvSpPr txBox="1"/>
          <p:nvPr/>
        </p:nvSpPr>
        <p:spPr>
          <a:xfrm>
            <a:off x="833197" y="425669"/>
            <a:ext cx="4539465" cy="1015663"/>
          </a:xfrm>
          <a:prstGeom prst="rect">
            <a:avLst/>
          </a:prstGeom>
          <a:noFill/>
        </p:spPr>
        <p:txBody>
          <a:bodyPr wrap="square" rtlCol="0">
            <a:spAutoFit/>
          </a:bodyPr>
          <a:lstStyle/>
          <a:p>
            <a:r>
              <a:rPr lang="en-GB" sz="6000" dirty="0">
                <a:solidFill>
                  <a:schemeClr val="bg1"/>
                </a:solidFill>
                <a:latin typeface="Algerian" panose="04020705040A02060702" pitchFamily="82" charset="0"/>
              </a:rPr>
              <a:t>SCOPE :</a:t>
            </a:r>
            <a:endParaRPr lang="en-IN" sz="6000" dirty="0">
              <a:solidFill>
                <a:schemeClr val="bg1"/>
              </a:solidFill>
              <a:latin typeface="Algerian" panose="04020705040A02060702" pitchFamily="82" charset="0"/>
            </a:endParaRPr>
          </a:p>
        </p:txBody>
      </p:sp>
      <p:sp>
        <p:nvSpPr>
          <p:cNvPr id="12" name="TextBox 11">
            <a:extLst>
              <a:ext uri="{FF2B5EF4-FFF2-40B4-BE49-F238E27FC236}">
                <a16:creationId xmlns:a16="http://schemas.microsoft.com/office/drawing/2014/main" id="{99B3E3A2-9B95-7E0E-95FB-0D11E86771E2}"/>
              </a:ext>
            </a:extLst>
          </p:cNvPr>
          <p:cNvSpPr txBox="1"/>
          <p:nvPr/>
        </p:nvSpPr>
        <p:spPr>
          <a:xfrm>
            <a:off x="5929262" y="702127"/>
            <a:ext cx="7867940"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Provide insights and findings based on the data analysis.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IN" dirty="0">
                <a:solidFill>
                  <a:schemeClr val="bg1"/>
                </a:solidFill>
                <a:latin typeface="Arial Rounded MT Bold" panose="020F0704030504030204" pitchFamily="34" charset="0"/>
              </a:rPr>
              <a:t>Translate raw data into visual formats for easier interpretation.</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Aid stakeholders in making informed decisions.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Assess various performance indicators related to electric vehicles.</a:t>
            </a:r>
          </a:p>
          <a:p>
            <a:endParaRPr lang="en-GB" dirty="0">
              <a:solidFill>
                <a:schemeClr val="bg1"/>
              </a:solidFill>
              <a:latin typeface="Arial Rounded MT Bold" panose="020F0704030504030204" pitchFamily="34" charset="0"/>
            </a:endParaRPr>
          </a:p>
          <a:p>
            <a:pPr marL="285750" indent="-285750">
              <a:buFont typeface="Arial" panose="020B0604020202020204" pitchFamily="34" charset="0"/>
              <a:buChar char="•"/>
            </a:pPr>
            <a:r>
              <a:rPr lang="en-GB" dirty="0">
                <a:solidFill>
                  <a:schemeClr val="bg1"/>
                </a:solidFill>
                <a:latin typeface="Arial Rounded MT Bold" panose="020F0704030504030204" pitchFamily="34" charset="0"/>
              </a:rPr>
              <a:t>Discuss key findings and insights derived from the data.</a:t>
            </a:r>
          </a:p>
        </p:txBody>
      </p:sp>
    </p:spTree>
    <p:extLst>
      <p:ext uri="{BB962C8B-B14F-4D97-AF65-F5344CB8AC3E}">
        <p14:creationId xmlns:p14="http://schemas.microsoft.com/office/powerpoint/2010/main" val="371346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5" name="Text 2"/>
          <p:cNvSpPr/>
          <p:nvPr/>
        </p:nvSpPr>
        <p:spPr>
          <a:xfrm>
            <a:off x="833198" y="202590"/>
            <a:ext cx="7477601" cy="1105947"/>
          </a:xfrm>
          <a:prstGeom prst="rect">
            <a:avLst/>
          </a:prstGeom>
          <a:noFill/>
          <a:ln/>
        </p:spPr>
        <p:txBody>
          <a:bodyPr wrap="square" rtlCol="0" anchor="t"/>
          <a:lstStyle/>
          <a:p>
            <a:pPr marL="0" indent="0">
              <a:lnSpc>
                <a:spcPts val="7545"/>
              </a:lnSpc>
              <a:buNone/>
            </a:pPr>
            <a:endParaRPr lang="en-US" sz="6036" dirty="0"/>
          </a:p>
        </p:txBody>
      </p:sp>
      <p:sp>
        <p:nvSpPr>
          <p:cNvPr id="6" name="Text 3"/>
          <p:cNvSpPr/>
          <p:nvPr/>
        </p:nvSpPr>
        <p:spPr>
          <a:xfrm>
            <a:off x="359229" y="1274644"/>
            <a:ext cx="8164285" cy="6252828"/>
          </a:xfrm>
          <a:prstGeom prst="rect">
            <a:avLst/>
          </a:prstGeom>
          <a:noFill/>
          <a:ln/>
        </p:spPr>
        <p:txBody>
          <a:bodyPr wrap="square" rtlCol="0" anchor="t"/>
          <a:lstStyle/>
          <a:p>
            <a:pPr>
              <a:lnSpc>
                <a:spcPts val="2799"/>
              </a:lnSpc>
            </a:pP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t>	</a:t>
            </a:r>
          </a:p>
          <a:p>
            <a:pPr>
              <a:lnSpc>
                <a:spcPts val="2799"/>
              </a:lnSpc>
            </a:pPr>
            <a:r>
              <a:rPr lang="en-US" sz="1750" dirty="0"/>
              <a:t>	</a:t>
            </a:r>
            <a:endParaRPr lang="en-US" sz="1750" dirty="0">
              <a:solidFill>
                <a:srgbClr val="EBCCBB"/>
              </a:solidFill>
              <a:latin typeface="Gelasio" pitchFamily="34" charset="0"/>
              <a:ea typeface="Gelasio" pitchFamily="34" charset="-122"/>
              <a:cs typeface="Gelasio" pitchFamily="34" charset="-120"/>
            </a:endParaRPr>
          </a:p>
          <a:p>
            <a:pPr>
              <a:lnSpc>
                <a:spcPts val="2799"/>
              </a:lnSpc>
            </a:pPr>
            <a:r>
              <a:rPr lang="en-US" sz="1750" dirty="0">
                <a:solidFill>
                  <a:srgbClr val="EBCCBB"/>
                </a:solidFill>
                <a:latin typeface="Gelasio" pitchFamily="34" charset="0"/>
                <a:ea typeface="Gelasio" pitchFamily="34" charset="-122"/>
              </a:rPr>
              <a:t>	</a:t>
            </a:r>
            <a:endParaRPr lang="en-US" sz="175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p>
          <a:p>
            <a:pPr>
              <a:lnSpc>
                <a:spcPts val="2799"/>
              </a:lnSpc>
            </a:pPr>
            <a:endParaRPr lang="en-US" sz="1800" dirty="0">
              <a:solidFill>
                <a:srgbClr val="EBCCBB"/>
              </a:solidFill>
              <a:latin typeface="Gelasio" pitchFamily="34" charset="0"/>
              <a:ea typeface="Gelasio" pitchFamily="34" charset="-122"/>
              <a:cs typeface="Gelasio" pitchFamily="34" charset="-120"/>
            </a:endParaRPr>
          </a:p>
          <a:p>
            <a:pPr>
              <a:lnSpc>
                <a:spcPts val="2799"/>
              </a:lnSpc>
            </a:pPr>
            <a:r>
              <a:rPr lang="en-US" dirty="0">
                <a:solidFill>
                  <a:srgbClr val="EBCCBB"/>
                </a:solidFill>
                <a:latin typeface="Gelasio" pitchFamily="34" charset="0"/>
                <a:ea typeface="Gelasio" pitchFamily="34" charset="-122"/>
              </a:rPr>
              <a:t>	</a:t>
            </a:r>
            <a:endParaRPr lang="en-US" sz="1800" dirty="0"/>
          </a:p>
          <a:p>
            <a:pPr marL="0" indent="0">
              <a:lnSpc>
                <a:spcPts val="2799"/>
              </a:lnSpc>
              <a:buNone/>
            </a:pPr>
            <a:endParaRPr lang="en-GB" sz="1750" dirty="0">
              <a:solidFill>
                <a:srgbClr val="C9C2C0"/>
              </a:solidFill>
              <a:latin typeface="Gelasio" pitchFamily="34" charset="0"/>
              <a:ea typeface="Gelasio" pitchFamily="34" charset="-122"/>
              <a:cs typeface="Gelasio" pitchFamily="34" charset="-120"/>
            </a:endParaRPr>
          </a:p>
        </p:txBody>
      </p:sp>
      <p:sp>
        <p:nvSpPr>
          <p:cNvPr id="8" name="Text 5"/>
          <p:cNvSpPr/>
          <p:nvPr/>
        </p:nvSpPr>
        <p:spPr>
          <a:xfrm>
            <a:off x="915829" y="5646777"/>
            <a:ext cx="190143"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Gelasio" pitchFamily="34" charset="0"/>
                <a:ea typeface="Gelasio" pitchFamily="34" charset="-122"/>
              </a:rPr>
              <a:t>SS</a:t>
            </a:r>
            <a:endParaRPr lang="en-US" sz="1152" dirty="0"/>
          </a:p>
        </p:txBody>
      </p:sp>
      <p:pic>
        <p:nvPicPr>
          <p:cNvPr id="9" name="Picture 8">
            <a:extLst>
              <a:ext uri="{FF2B5EF4-FFF2-40B4-BE49-F238E27FC236}">
                <a16:creationId xmlns:a16="http://schemas.microsoft.com/office/drawing/2014/main" id="{71847FD2-C984-7877-18CA-E4D4A8933330}"/>
              </a:ext>
            </a:extLst>
          </p:cNvPr>
          <p:cNvPicPr>
            <a:picLocks noChangeAspect="1"/>
          </p:cNvPicPr>
          <p:nvPr/>
        </p:nvPicPr>
        <p:blipFill>
          <a:blip r:embed="rId3"/>
          <a:stretch>
            <a:fillRect/>
          </a:stretch>
        </p:blipFill>
        <p:spPr>
          <a:xfrm>
            <a:off x="-1" y="0"/>
            <a:ext cx="14630401" cy="8229600"/>
          </a:xfrm>
          <a:prstGeom prst="rect">
            <a:avLst/>
          </a:prstGeom>
        </p:spPr>
      </p:pic>
      <p:sp>
        <p:nvSpPr>
          <p:cNvPr id="11" name="TextBox 10">
            <a:extLst>
              <a:ext uri="{FF2B5EF4-FFF2-40B4-BE49-F238E27FC236}">
                <a16:creationId xmlns:a16="http://schemas.microsoft.com/office/drawing/2014/main" id="{4DC47D15-005C-140A-4A06-7DBB91E7459F}"/>
              </a:ext>
            </a:extLst>
          </p:cNvPr>
          <p:cNvSpPr txBox="1"/>
          <p:nvPr/>
        </p:nvSpPr>
        <p:spPr>
          <a:xfrm>
            <a:off x="442859" y="425669"/>
            <a:ext cx="9978148" cy="1938992"/>
          </a:xfrm>
          <a:prstGeom prst="rect">
            <a:avLst/>
          </a:prstGeom>
          <a:noFill/>
        </p:spPr>
        <p:txBody>
          <a:bodyPr wrap="square" rtlCol="0">
            <a:spAutoFit/>
          </a:bodyPr>
          <a:lstStyle/>
          <a:p>
            <a:r>
              <a:rPr lang="en-IN" sz="6000" b="1" dirty="0">
                <a:solidFill>
                  <a:schemeClr val="bg1"/>
                </a:solidFill>
                <a:latin typeface="Algerian" panose="04020705040A02060702" pitchFamily="82" charset="0"/>
              </a:rPr>
              <a:t>Tools and Technologies:</a:t>
            </a:r>
          </a:p>
          <a:p>
            <a:endParaRPr lang="en-IN" sz="6000" dirty="0">
              <a:solidFill>
                <a:schemeClr val="bg1"/>
              </a:solidFill>
              <a:latin typeface="Algerian" panose="04020705040A02060702" pitchFamily="82" charset="0"/>
            </a:endParaRPr>
          </a:p>
        </p:txBody>
      </p:sp>
      <p:sp>
        <p:nvSpPr>
          <p:cNvPr id="14" name="TextBox 13">
            <a:extLst>
              <a:ext uri="{FF2B5EF4-FFF2-40B4-BE49-F238E27FC236}">
                <a16:creationId xmlns:a16="http://schemas.microsoft.com/office/drawing/2014/main" id="{76170984-9374-6178-D9E8-E119F6E60137}"/>
              </a:ext>
            </a:extLst>
          </p:cNvPr>
          <p:cNvSpPr txBox="1"/>
          <p:nvPr/>
        </p:nvSpPr>
        <p:spPr>
          <a:xfrm>
            <a:off x="5218386" y="2238703"/>
            <a:ext cx="8588869" cy="1754326"/>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solidFill>
              </a:rPr>
              <a:t>SQL Database : To store query and data</a:t>
            </a:r>
          </a:p>
          <a:p>
            <a:pPr marL="285750" indent="-285750">
              <a:buFont typeface="Arial" panose="020B0604020202020204" pitchFamily="34" charset="0"/>
              <a:buChar char="•"/>
            </a:pPr>
            <a:endParaRPr lang="en-GB" b="1" dirty="0">
              <a:solidFill>
                <a:schemeClr val="bg1"/>
              </a:solidFill>
            </a:endParaRPr>
          </a:p>
          <a:p>
            <a:pPr marL="285750" indent="-285750">
              <a:buFont typeface="Arial" panose="020B0604020202020204" pitchFamily="34" charset="0"/>
              <a:buChar char="•"/>
            </a:pPr>
            <a:r>
              <a:rPr lang="en-GB" b="1" dirty="0">
                <a:solidFill>
                  <a:schemeClr val="bg1"/>
                </a:solidFill>
              </a:rPr>
              <a:t>Data Visualization Tools : Such as Excel, embedded chart features in PowerPoint to create visuals and MySQL Workbench</a:t>
            </a:r>
          </a:p>
          <a:p>
            <a:endParaRPr lang="en-GB" b="1" dirty="0">
              <a:solidFill>
                <a:schemeClr val="bg1"/>
              </a:solidFill>
            </a:endParaRPr>
          </a:p>
          <a:p>
            <a:pPr marL="285750" indent="-285750">
              <a:buFont typeface="Arial" panose="020B0604020202020204" pitchFamily="34" charset="0"/>
              <a:buChar char="•"/>
            </a:pPr>
            <a:r>
              <a:rPr lang="en-GB" b="1" dirty="0">
                <a:solidFill>
                  <a:schemeClr val="bg1"/>
                </a:solidFill>
              </a:rPr>
              <a:t>Presentation Software: Microsoft PowerPoint for creating the slides.</a:t>
            </a:r>
          </a:p>
        </p:txBody>
      </p:sp>
    </p:spTree>
    <p:extLst>
      <p:ext uri="{BB962C8B-B14F-4D97-AF65-F5344CB8AC3E}">
        <p14:creationId xmlns:p14="http://schemas.microsoft.com/office/powerpoint/2010/main" val="22114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txBody>
          <a:bodyPr/>
          <a:lstStyle/>
          <a:p>
            <a:endParaRPr lang="en-IN" dirty="0"/>
          </a:p>
        </p:txBody>
      </p:sp>
      <p:sp>
        <p:nvSpPr>
          <p:cNvPr id="5" name="Text 3"/>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VIN, Make, Model</a:t>
            </a:r>
            <a:endParaRPr lang="en-US" sz="2187" dirty="0"/>
          </a:p>
        </p:txBody>
      </p:sp>
      <p:sp>
        <p:nvSpPr>
          <p:cNvPr id="6" name="Text 4"/>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List all electric vehicles with their unique identifiers and model details.</a:t>
            </a:r>
            <a:endParaRPr lang="en-US" sz="1750" dirty="0"/>
          </a:p>
        </p:txBody>
      </p:sp>
      <p:sp>
        <p:nvSpPr>
          <p:cNvPr id="12" name="Text 2">
            <a:extLst>
              <a:ext uri="{FF2B5EF4-FFF2-40B4-BE49-F238E27FC236}">
                <a16:creationId xmlns:a16="http://schemas.microsoft.com/office/drawing/2014/main" id="{F8FD6D58-47B2-0A5D-33CE-ADDA5AD5B415}"/>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Lineup</a:t>
            </a:r>
            <a:endParaRPr lang="en-US" sz="4374" dirty="0"/>
          </a:p>
        </p:txBody>
      </p:sp>
      <p:sp>
        <p:nvSpPr>
          <p:cNvPr id="13" name="Shape 3">
            <a:extLst>
              <a:ext uri="{FF2B5EF4-FFF2-40B4-BE49-F238E27FC236}">
                <a16:creationId xmlns:a16="http://schemas.microsoft.com/office/drawing/2014/main" id="{5DA51E15-35DD-45B4-1107-DC0B4CD88DF4}"/>
              </a:ext>
            </a:extLst>
          </p:cNvPr>
          <p:cNvSpPr/>
          <p:nvPr/>
        </p:nvSpPr>
        <p:spPr>
          <a:xfrm>
            <a:off x="640799" y="1405175"/>
            <a:ext cx="499943" cy="499943"/>
          </a:xfrm>
          <a:prstGeom prst="roundRect">
            <a:avLst>
              <a:gd name="adj" fmla="val 26667"/>
            </a:avLst>
          </a:prstGeom>
          <a:solidFill>
            <a:srgbClr val="343131"/>
          </a:solidFill>
          <a:ln/>
        </p:spPr>
      </p:sp>
      <p:sp>
        <p:nvSpPr>
          <p:cNvPr id="14" name="Text 4">
            <a:extLst>
              <a:ext uri="{FF2B5EF4-FFF2-40B4-BE49-F238E27FC236}">
                <a16:creationId xmlns:a16="http://schemas.microsoft.com/office/drawing/2014/main" id="{531BE3CF-0B38-009B-F178-C968ABECB17C}"/>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21" name="Text 4">
            <a:extLst>
              <a:ext uri="{FF2B5EF4-FFF2-40B4-BE49-F238E27FC236}">
                <a16:creationId xmlns:a16="http://schemas.microsoft.com/office/drawing/2014/main" id="{CFB40376-0F09-E9CB-1B4F-131F134A8ED9}"/>
              </a:ext>
            </a:extLst>
          </p:cNvPr>
          <p:cNvSpPr/>
          <p:nvPr/>
        </p:nvSpPr>
        <p:spPr>
          <a:xfrm>
            <a:off x="6477561" y="4540313"/>
            <a:ext cx="6607818" cy="1581369"/>
          </a:xfrm>
          <a:prstGeom prst="rect">
            <a:avLst/>
          </a:prstGeom>
          <a:noFill/>
          <a:ln/>
        </p:spPr>
        <p:txBody>
          <a:bodyPr wrap="square" rtlCol="0" anchor="t"/>
          <a:lstStyle/>
          <a:p>
            <a:pPr marL="0" indent="0" algn="l">
              <a:lnSpc>
                <a:spcPts val="2368"/>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Our comprehensive database includes detailed information on a wide range of electric vehicles, including their unique VIN (1-10), make, and model. This allows us to provide a complete overview of the available EV options for our customers.</a:t>
            </a:r>
            <a:endParaRPr lang="en-US" sz="1800" dirty="0">
              <a:solidFill>
                <a:schemeClr val="accent6">
                  <a:lumMod val="40000"/>
                  <a:lumOff val="60000"/>
                </a:schemeClr>
              </a:solidFill>
            </a:endParaRPr>
          </a:p>
        </p:txBody>
      </p:sp>
      <p:pic>
        <p:nvPicPr>
          <p:cNvPr id="7" name="Picture 6">
            <a:extLst>
              <a:ext uri="{FF2B5EF4-FFF2-40B4-BE49-F238E27FC236}">
                <a16:creationId xmlns:a16="http://schemas.microsoft.com/office/drawing/2014/main" id="{8C19F9EE-5ADA-B601-1170-78F7F61357C0}"/>
              </a:ext>
            </a:extLst>
          </p:cNvPr>
          <p:cNvPicPr>
            <a:picLocks noChangeAspect="1"/>
          </p:cNvPicPr>
          <p:nvPr/>
        </p:nvPicPr>
        <p:blipFill>
          <a:blip r:embed="rId3"/>
          <a:stretch>
            <a:fillRect/>
          </a:stretch>
        </p:blipFill>
        <p:spPr>
          <a:xfrm>
            <a:off x="5902162" y="1132714"/>
            <a:ext cx="8146847" cy="2982086"/>
          </a:xfrm>
          <a:prstGeom prst="rect">
            <a:avLst/>
          </a:prstGeom>
        </p:spPr>
      </p:pic>
      <p:pic>
        <p:nvPicPr>
          <p:cNvPr id="9" name="Picture 8">
            <a:extLst>
              <a:ext uri="{FF2B5EF4-FFF2-40B4-BE49-F238E27FC236}">
                <a16:creationId xmlns:a16="http://schemas.microsoft.com/office/drawing/2014/main" id="{57E9CDE7-60E1-9FC4-07E3-D5E0DA1AAF57}"/>
              </a:ext>
            </a:extLst>
          </p:cNvPr>
          <p:cNvPicPr>
            <a:picLocks noChangeAspect="1"/>
          </p:cNvPicPr>
          <p:nvPr/>
        </p:nvPicPr>
        <p:blipFill>
          <a:blip r:embed="rId4"/>
          <a:stretch>
            <a:fillRect/>
          </a:stretch>
        </p:blipFill>
        <p:spPr>
          <a:xfrm>
            <a:off x="1477164" y="3779980"/>
            <a:ext cx="3843607" cy="3843607"/>
          </a:xfrm>
          <a:prstGeom prst="rect">
            <a:avLst/>
          </a:prstGeom>
          <a:ln>
            <a:noFill/>
          </a:ln>
          <a:effectLst>
            <a:softEdge rad="112500"/>
          </a:effectLst>
        </p:spPr>
      </p:pic>
    </p:spTree>
    <p:extLst>
      <p:ext uri="{BB962C8B-B14F-4D97-AF65-F5344CB8AC3E}">
        <p14:creationId xmlns:p14="http://schemas.microsoft.com/office/powerpoint/2010/main" val="131497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12" name="Text 2">
            <a:extLst>
              <a:ext uri="{FF2B5EF4-FFF2-40B4-BE49-F238E27FC236}">
                <a16:creationId xmlns:a16="http://schemas.microsoft.com/office/drawing/2014/main" id="{73031DAC-966E-CC13-4C2C-928A2C0CA631}"/>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Lineup</a:t>
            </a:r>
            <a:endParaRPr lang="en-US" sz="4374" dirty="0"/>
          </a:p>
        </p:txBody>
      </p:sp>
      <p:sp>
        <p:nvSpPr>
          <p:cNvPr id="13" name="Shape 3">
            <a:extLst>
              <a:ext uri="{FF2B5EF4-FFF2-40B4-BE49-F238E27FC236}">
                <a16:creationId xmlns:a16="http://schemas.microsoft.com/office/drawing/2014/main" id="{1A63CA12-3428-E727-8D60-A23F33E06D22}"/>
              </a:ext>
            </a:extLst>
          </p:cNvPr>
          <p:cNvSpPr/>
          <p:nvPr/>
        </p:nvSpPr>
        <p:spPr>
          <a:xfrm>
            <a:off x="640799" y="1405175"/>
            <a:ext cx="499943" cy="499943"/>
          </a:xfrm>
          <a:prstGeom prst="roundRect">
            <a:avLst>
              <a:gd name="adj" fmla="val 26667"/>
            </a:avLst>
          </a:prstGeom>
          <a:solidFill>
            <a:srgbClr val="343131"/>
          </a:solidFill>
          <a:ln/>
        </p:spPr>
      </p:sp>
      <p:sp>
        <p:nvSpPr>
          <p:cNvPr id="14" name="Text 4">
            <a:extLst>
              <a:ext uri="{FF2B5EF4-FFF2-40B4-BE49-F238E27FC236}">
                <a16:creationId xmlns:a16="http://schemas.microsoft.com/office/drawing/2014/main" id="{429E2CC6-12C3-D8EB-6DED-2AC5D8D75D3E}"/>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2</a:t>
            </a:r>
            <a:endParaRPr lang="en-US" sz="2624" dirty="0"/>
          </a:p>
        </p:txBody>
      </p:sp>
      <p:sp>
        <p:nvSpPr>
          <p:cNvPr id="15" name="Text 3">
            <a:extLst>
              <a:ext uri="{FF2B5EF4-FFF2-40B4-BE49-F238E27FC236}">
                <a16:creationId xmlns:a16="http://schemas.microsoft.com/office/drawing/2014/main" id="{16420149-7E0F-B995-DA96-B57E8AAEF116}"/>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2020+ Model Year</a:t>
            </a:r>
            <a:endParaRPr lang="en-US" sz="2187" dirty="0"/>
          </a:p>
        </p:txBody>
      </p:sp>
      <p:sp>
        <p:nvSpPr>
          <p:cNvPr id="16" name="Text 4">
            <a:extLst>
              <a:ext uri="{FF2B5EF4-FFF2-40B4-BE49-F238E27FC236}">
                <a16:creationId xmlns:a16="http://schemas.microsoft.com/office/drawing/2014/main" id="{6FC86269-63ED-D429-EF64-2416C50874F1}"/>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Showcase the latest electric vehicle models from the past few years.</a:t>
            </a:r>
            <a:endParaRPr lang="en-US" sz="1750" dirty="0"/>
          </a:p>
        </p:txBody>
      </p:sp>
      <p:sp>
        <p:nvSpPr>
          <p:cNvPr id="21" name="Rectangle 20">
            <a:extLst>
              <a:ext uri="{FF2B5EF4-FFF2-40B4-BE49-F238E27FC236}">
                <a16:creationId xmlns:a16="http://schemas.microsoft.com/office/drawing/2014/main" id="{B3395F12-5064-E533-87B2-46404C3FB9F5}"/>
              </a:ext>
            </a:extLst>
          </p:cNvPr>
          <p:cNvSpPr/>
          <p:nvPr/>
        </p:nvSpPr>
        <p:spPr>
          <a:xfrm>
            <a:off x="12265572" y="1905118"/>
            <a:ext cx="819807" cy="1784013"/>
          </a:xfrm>
          <a:prstGeom prst="rect">
            <a:avLst/>
          </a:prstGeom>
          <a:noFill/>
          <a:ln>
            <a:solidFill>
              <a:schemeClr val="tx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4">
            <a:extLst>
              <a:ext uri="{FF2B5EF4-FFF2-40B4-BE49-F238E27FC236}">
                <a16:creationId xmlns:a16="http://schemas.microsoft.com/office/drawing/2014/main" id="{5454536D-E830-1EDD-A757-FDF5D47D8112}"/>
              </a:ext>
            </a:extLst>
          </p:cNvPr>
          <p:cNvSpPr/>
          <p:nvPr/>
        </p:nvSpPr>
        <p:spPr>
          <a:xfrm>
            <a:off x="6477561" y="4540313"/>
            <a:ext cx="6607818" cy="1581369"/>
          </a:xfrm>
          <a:prstGeom prst="rect">
            <a:avLst/>
          </a:prstGeom>
          <a:noFill/>
          <a:ln/>
        </p:spPr>
        <p:txBody>
          <a:bodyPr wrap="square" rtlCol="0" anchor="t"/>
          <a:lstStyle/>
          <a:p>
            <a:pPr marL="0" indent="0" algn="l">
              <a:lnSpc>
                <a:spcPts val="2368"/>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To ensure we offer the most up-to-date and advanced electric vehicles, our query focuses on models from 2020 and later. This allows us to showcase the latest technological advancements and features that these cutting-edge EVs have to offer.</a:t>
            </a:r>
            <a:endParaRPr lang="en-US" sz="1800" dirty="0">
              <a:solidFill>
                <a:schemeClr val="accent6">
                  <a:lumMod val="40000"/>
                  <a:lumOff val="60000"/>
                </a:schemeClr>
              </a:solidFill>
            </a:endParaRPr>
          </a:p>
        </p:txBody>
      </p:sp>
      <p:pic>
        <p:nvPicPr>
          <p:cNvPr id="5" name="Picture 4">
            <a:extLst>
              <a:ext uri="{FF2B5EF4-FFF2-40B4-BE49-F238E27FC236}">
                <a16:creationId xmlns:a16="http://schemas.microsoft.com/office/drawing/2014/main" id="{B0794582-BC0B-B1D0-C514-FCA38B27398B}"/>
              </a:ext>
            </a:extLst>
          </p:cNvPr>
          <p:cNvPicPr>
            <a:picLocks noChangeAspect="1"/>
          </p:cNvPicPr>
          <p:nvPr/>
        </p:nvPicPr>
        <p:blipFill>
          <a:blip r:embed="rId3"/>
          <a:stretch>
            <a:fillRect/>
          </a:stretch>
        </p:blipFill>
        <p:spPr>
          <a:xfrm>
            <a:off x="1358917" y="3351668"/>
            <a:ext cx="4449275" cy="404374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403D3A0-B939-2C25-0A04-2268713DD1B1}"/>
              </a:ext>
            </a:extLst>
          </p:cNvPr>
          <p:cNvPicPr>
            <a:picLocks noChangeAspect="1"/>
          </p:cNvPicPr>
          <p:nvPr/>
        </p:nvPicPr>
        <p:blipFill>
          <a:blip r:embed="rId4"/>
          <a:stretch>
            <a:fillRect/>
          </a:stretch>
        </p:blipFill>
        <p:spPr>
          <a:xfrm>
            <a:off x="6477562" y="850232"/>
            <a:ext cx="6793922" cy="3219581"/>
          </a:xfrm>
          <a:prstGeom prst="rect">
            <a:avLst/>
          </a:prstGeom>
        </p:spPr>
      </p:pic>
    </p:spTree>
    <p:extLst>
      <p:ext uri="{BB962C8B-B14F-4D97-AF65-F5344CB8AC3E}">
        <p14:creationId xmlns:p14="http://schemas.microsoft.com/office/powerpoint/2010/main" val="973555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chemeClr val="tx2">
              <a:lumMod val="75000"/>
            </a:schemeClr>
          </a:solidFill>
          <a:ln/>
        </p:spPr>
      </p:sp>
      <p:sp>
        <p:nvSpPr>
          <p:cNvPr id="12" name="Text 2">
            <a:extLst>
              <a:ext uri="{FF2B5EF4-FFF2-40B4-BE49-F238E27FC236}">
                <a16:creationId xmlns:a16="http://schemas.microsoft.com/office/drawing/2014/main" id="{191C9C01-D221-F1E6-A748-BC0A67A9916A}"/>
              </a:ext>
            </a:extLst>
          </p:cNvPr>
          <p:cNvSpPr/>
          <p:nvPr/>
        </p:nvSpPr>
        <p:spPr>
          <a:xfrm>
            <a:off x="586502" y="355401"/>
            <a:ext cx="5680472"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Lineup</a:t>
            </a:r>
            <a:endParaRPr lang="en-US" sz="4374" dirty="0"/>
          </a:p>
        </p:txBody>
      </p:sp>
      <p:sp>
        <p:nvSpPr>
          <p:cNvPr id="13" name="Shape 3">
            <a:extLst>
              <a:ext uri="{FF2B5EF4-FFF2-40B4-BE49-F238E27FC236}">
                <a16:creationId xmlns:a16="http://schemas.microsoft.com/office/drawing/2014/main" id="{798BBA07-56EE-B58E-2570-6E44F2349F34}"/>
              </a:ext>
            </a:extLst>
          </p:cNvPr>
          <p:cNvSpPr/>
          <p:nvPr/>
        </p:nvSpPr>
        <p:spPr>
          <a:xfrm>
            <a:off x="640799" y="1405175"/>
            <a:ext cx="499943" cy="499943"/>
          </a:xfrm>
          <a:prstGeom prst="roundRect">
            <a:avLst>
              <a:gd name="adj" fmla="val 26667"/>
            </a:avLst>
          </a:prstGeom>
          <a:solidFill>
            <a:srgbClr val="343131"/>
          </a:solidFill>
          <a:ln/>
        </p:spPr>
      </p:sp>
      <p:sp>
        <p:nvSpPr>
          <p:cNvPr id="14" name="Text 4">
            <a:extLst>
              <a:ext uri="{FF2B5EF4-FFF2-40B4-BE49-F238E27FC236}">
                <a16:creationId xmlns:a16="http://schemas.microsoft.com/office/drawing/2014/main" id="{50B8FB79-0DC0-3EFA-7F85-F218FFD68041}"/>
              </a:ext>
            </a:extLst>
          </p:cNvPr>
          <p:cNvSpPr/>
          <p:nvPr/>
        </p:nvSpPr>
        <p:spPr>
          <a:xfrm>
            <a:off x="805088" y="14051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3</a:t>
            </a:r>
          </a:p>
          <a:p>
            <a:pPr marL="0" indent="0" algn="ctr">
              <a:lnSpc>
                <a:spcPts val="3281"/>
              </a:lnSpc>
              <a:buNone/>
            </a:pPr>
            <a:endParaRPr lang="en-US" sz="2624" dirty="0"/>
          </a:p>
        </p:txBody>
      </p:sp>
      <p:sp>
        <p:nvSpPr>
          <p:cNvPr id="15" name="Text 3">
            <a:extLst>
              <a:ext uri="{FF2B5EF4-FFF2-40B4-BE49-F238E27FC236}">
                <a16:creationId xmlns:a16="http://schemas.microsoft.com/office/drawing/2014/main" id="{D637293F-FECD-C6B6-50A5-9F81A0AB653F}"/>
              </a:ext>
            </a:extLst>
          </p:cNvPr>
          <p:cNvSpPr/>
          <p:nvPr/>
        </p:nvSpPr>
        <p:spPr>
          <a:xfrm>
            <a:off x="2037993" y="1405175"/>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Tesla Vehicles</a:t>
            </a:r>
            <a:endParaRPr lang="en-US" sz="2187" dirty="0"/>
          </a:p>
        </p:txBody>
      </p:sp>
      <p:sp>
        <p:nvSpPr>
          <p:cNvPr id="16" name="Text 4">
            <a:extLst>
              <a:ext uri="{FF2B5EF4-FFF2-40B4-BE49-F238E27FC236}">
                <a16:creationId xmlns:a16="http://schemas.microsoft.com/office/drawing/2014/main" id="{19DFEEF4-30D0-233D-E7F9-7967A96DA5B1}"/>
              </a:ext>
            </a:extLst>
          </p:cNvPr>
          <p:cNvSpPr/>
          <p:nvPr/>
        </p:nvSpPr>
        <p:spPr>
          <a:xfrm>
            <a:off x="1848564" y="2107762"/>
            <a:ext cx="315634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Highlight the electric vehicles manufactured by the industry leader, Tesla.</a:t>
            </a:r>
            <a:endParaRPr lang="en-US" sz="1750" dirty="0"/>
          </a:p>
        </p:txBody>
      </p:sp>
      <p:sp>
        <p:nvSpPr>
          <p:cNvPr id="22" name="Rectangle 21">
            <a:extLst>
              <a:ext uri="{FF2B5EF4-FFF2-40B4-BE49-F238E27FC236}">
                <a16:creationId xmlns:a16="http://schemas.microsoft.com/office/drawing/2014/main" id="{FEEF37EB-68A2-6714-BD89-9932133E84D9}"/>
              </a:ext>
            </a:extLst>
          </p:cNvPr>
          <p:cNvSpPr/>
          <p:nvPr/>
        </p:nvSpPr>
        <p:spPr>
          <a:xfrm>
            <a:off x="12454759" y="2107762"/>
            <a:ext cx="630620" cy="1581369"/>
          </a:xfrm>
          <a:prstGeom prst="rect">
            <a:avLst/>
          </a:prstGeom>
          <a:noFill/>
          <a:ln>
            <a:solidFill>
              <a:schemeClr val="tx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 4">
            <a:extLst>
              <a:ext uri="{FF2B5EF4-FFF2-40B4-BE49-F238E27FC236}">
                <a16:creationId xmlns:a16="http://schemas.microsoft.com/office/drawing/2014/main" id="{E26A58DF-3753-417B-2B12-B5E5913DA2FC}"/>
              </a:ext>
            </a:extLst>
          </p:cNvPr>
          <p:cNvSpPr/>
          <p:nvPr/>
        </p:nvSpPr>
        <p:spPr>
          <a:xfrm>
            <a:off x="6477561" y="4540313"/>
            <a:ext cx="6607818" cy="1581369"/>
          </a:xfrm>
          <a:prstGeom prst="rect">
            <a:avLst/>
          </a:prstGeom>
          <a:noFill/>
          <a:ln/>
        </p:spPr>
        <p:txBody>
          <a:bodyPr wrap="square" rtlCol="0" anchor="t"/>
          <a:lstStyle/>
          <a:p>
            <a:pPr marL="0" indent="0" algn="l">
              <a:lnSpc>
                <a:spcPts val="2368"/>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As a leader in the EV market, we are proud to showcase the electric vehicles manufactured by Tesla. These innovative and high-performance models have set the standard for the industry and continue to captivate drivers with their sleek designs and impressive capabilities.</a:t>
            </a:r>
            <a:endParaRPr lang="en-US" sz="1800" dirty="0">
              <a:solidFill>
                <a:schemeClr val="accent6">
                  <a:lumMod val="40000"/>
                  <a:lumOff val="60000"/>
                </a:schemeClr>
              </a:solidFill>
            </a:endParaRPr>
          </a:p>
        </p:txBody>
      </p:sp>
      <p:pic>
        <p:nvPicPr>
          <p:cNvPr id="5" name="Picture 4">
            <a:extLst>
              <a:ext uri="{FF2B5EF4-FFF2-40B4-BE49-F238E27FC236}">
                <a16:creationId xmlns:a16="http://schemas.microsoft.com/office/drawing/2014/main" id="{55F2DCAC-E537-29DA-F922-9703407B6326}"/>
              </a:ext>
            </a:extLst>
          </p:cNvPr>
          <p:cNvPicPr>
            <a:picLocks noChangeAspect="1"/>
          </p:cNvPicPr>
          <p:nvPr/>
        </p:nvPicPr>
        <p:blipFill>
          <a:blip r:embed="rId3"/>
          <a:stretch>
            <a:fillRect/>
          </a:stretch>
        </p:blipFill>
        <p:spPr>
          <a:xfrm>
            <a:off x="6853475" y="1359572"/>
            <a:ext cx="6544588" cy="2755228"/>
          </a:xfrm>
          <a:prstGeom prst="rect">
            <a:avLst/>
          </a:prstGeom>
        </p:spPr>
      </p:pic>
      <p:pic>
        <p:nvPicPr>
          <p:cNvPr id="7" name="Picture 6">
            <a:extLst>
              <a:ext uri="{FF2B5EF4-FFF2-40B4-BE49-F238E27FC236}">
                <a16:creationId xmlns:a16="http://schemas.microsoft.com/office/drawing/2014/main" id="{5179C2ED-4B14-14F2-1277-5907824213AD}"/>
              </a:ext>
            </a:extLst>
          </p:cNvPr>
          <p:cNvPicPr>
            <a:picLocks noChangeAspect="1"/>
          </p:cNvPicPr>
          <p:nvPr/>
        </p:nvPicPr>
        <p:blipFill>
          <a:blip r:embed="rId4"/>
          <a:stretch>
            <a:fillRect/>
          </a:stretch>
        </p:blipFill>
        <p:spPr>
          <a:xfrm>
            <a:off x="805088" y="3943002"/>
            <a:ext cx="5064304" cy="2775989"/>
          </a:xfrm>
          <a:prstGeom prst="rect">
            <a:avLst/>
          </a:prstGeom>
          <a:ln>
            <a:noFill/>
          </a:ln>
          <a:effectLst>
            <a:softEdge rad="112500"/>
          </a:effectLst>
        </p:spPr>
      </p:pic>
    </p:spTree>
    <p:extLst>
      <p:ext uri="{BB962C8B-B14F-4D97-AF65-F5344CB8AC3E}">
        <p14:creationId xmlns:p14="http://schemas.microsoft.com/office/powerpoint/2010/main" val="176526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599205" y="-18229"/>
            <a:ext cx="14630400" cy="8229600"/>
          </a:xfrm>
          <a:prstGeom prst="rect">
            <a:avLst/>
          </a:prstGeom>
          <a:solidFill>
            <a:schemeClr val="tx2">
              <a:lumMod val="75000"/>
            </a:schemeClr>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036158" y="247292"/>
            <a:ext cx="617351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Electric Vehicle Statistics</a:t>
            </a:r>
            <a:endParaRPr lang="en-US" sz="4374" dirty="0"/>
          </a:p>
        </p:txBody>
      </p:sp>
      <p:sp>
        <p:nvSpPr>
          <p:cNvPr id="6" name="Shape 3"/>
          <p:cNvSpPr/>
          <p:nvPr/>
        </p:nvSpPr>
        <p:spPr>
          <a:xfrm>
            <a:off x="4240827" y="1470028"/>
            <a:ext cx="499943" cy="499943"/>
          </a:xfrm>
          <a:prstGeom prst="roundRect">
            <a:avLst>
              <a:gd name="adj" fmla="val 26667"/>
            </a:avLst>
          </a:prstGeom>
          <a:solidFill>
            <a:srgbClr val="343131"/>
          </a:solidFill>
          <a:ln/>
        </p:spPr>
      </p:sp>
      <p:sp>
        <p:nvSpPr>
          <p:cNvPr id="7" name="Text 4"/>
          <p:cNvSpPr/>
          <p:nvPr/>
        </p:nvSpPr>
        <p:spPr>
          <a:xfrm>
            <a:off x="4419183" y="1448675"/>
            <a:ext cx="143232"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rPr>
              <a:t>4</a:t>
            </a:r>
            <a:endParaRPr lang="en-US" sz="2624" dirty="0"/>
          </a:p>
        </p:txBody>
      </p:sp>
      <p:sp>
        <p:nvSpPr>
          <p:cNvPr id="8" name="Text 5"/>
          <p:cNvSpPr/>
          <p:nvPr/>
        </p:nvSpPr>
        <p:spPr>
          <a:xfrm>
            <a:off x="5212913" y="1457802"/>
            <a:ext cx="277749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Total Electric Vehicles Leaf Model’s</a:t>
            </a:r>
            <a:endParaRPr lang="en-US" sz="2187" dirty="0"/>
          </a:p>
        </p:txBody>
      </p:sp>
      <p:sp>
        <p:nvSpPr>
          <p:cNvPr id="9" name="Text 6"/>
          <p:cNvSpPr/>
          <p:nvPr/>
        </p:nvSpPr>
        <p:spPr>
          <a:xfrm>
            <a:off x="4990742" y="2107644"/>
            <a:ext cx="3820001"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Display the vehicles of Leaf Model’s</a:t>
            </a:r>
            <a:endParaRPr lang="en-US" sz="1750" dirty="0"/>
          </a:p>
        </p:txBody>
      </p:sp>
      <p:sp>
        <p:nvSpPr>
          <p:cNvPr id="11" name="Text 8"/>
          <p:cNvSpPr/>
          <p:nvPr/>
        </p:nvSpPr>
        <p:spPr>
          <a:xfrm>
            <a:off x="9411891" y="3545681"/>
            <a:ext cx="186214"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4648795" y="5208984"/>
            <a:ext cx="183952" cy="416481"/>
          </a:xfrm>
          <a:prstGeom prst="rect">
            <a:avLst/>
          </a:prstGeom>
          <a:noFill/>
          <a:ln/>
        </p:spPr>
        <p:txBody>
          <a:bodyPr wrap="none" rtlCol="0" anchor="t"/>
          <a:lstStyle/>
          <a:p>
            <a:pPr marL="0" indent="0" algn="ctr">
              <a:lnSpc>
                <a:spcPts val="3281"/>
              </a:lnSpc>
              <a:buNone/>
            </a:pPr>
            <a:endParaRPr lang="en-US" sz="2624" dirty="0"/>
          </a:p>
        </p:txBody>
      </p:sp>
      <p:sp>
        <p:nvSpPr>
          <p:cNvPr id="21" name="Text 4">
            <a:extLst>
              <a:ext uri="{FF2B5EF4-FFF2-40B4-BE49-F238E27FC236}">
                <a16:creationId xmlns:a16="http://schemas.microsoft.com/office/drawing/2014/main" id="{7689673B-DCB9-3C0E-DF53-EA05B806A297}"/>
              </a:ext>
            </a:extLst>
          </p:cNvPr>
          <p:cNvSpPr/>
          <p:nvPr/>
        </p:nvSpPr>
        <p:spPr>
          <a:xfrm>
            <a:off x="11461531" y="3121572"/>
            <a:ext cx="2569664" cy="4621096"/>
          </a:xfrm>
          <a:prstGeom prst="rect">
            <a:avLst/>
          </a:prstGeom>
          <a:noFill/>
          <a:ln/>
        </p:spPr>
        <p:txBody>
          <a:bodyPr wrap="square" rtlCol="0" anchor="t"/>
          <a:lstStyle/>
          <a:p>
            <a:pPr marL="0" indent="0">
              <a:lnSpc>
                <a:spcPts val="2799"/>
              </a:lnSpc>
              <a:buNone/>
            </a:pPr>
            <a:r>
              <a:rPr lang="en-US" sz="1800" dirty="0">
                <a:solidFill>
                  <a:schemeClr val="accent6">
                    <a:lumMod val="40000"/>
                    <a:lumOff val="60000"/>
                  </a:schemeClr>
                </a:solidFill>
                <a:latin typeface="Gelasio" pitchFamily="34" charset="0"/>
                <a:ea typeface="Gelasio" pitchFamily="34" charset="-122"/>
                <a:cs typeface="Gelasio" pitchFamily="34" charset="-120"/>
              </a:rPr>
              <a:t>For those interested in the Nissan Leaf, our query allows you to easily find all electric vehicles where the model name contains the word "Leaf." This provides a focused search for this popular and eco-friendly EV option.</a:t>
            </a:r>
            <a:endParaRPr lang="en-US" sz="1800" dirty="0">
              <a:solidFill>
                <a:schemeClr val="accent6">
                  <a:lumMod val="40000"/>
                  <a:lumOff val="60000"/>
                </a:schemeClr>
              </a:solidFill>
            </a:endParaRPr>
          </a:p>
        </p:txBody>
      </p:sp>
      <p:sp>
        <p:nvSpPr>
          <p:cNvPr id="24" name="Rectangle 23">
            <a:extLst>
              <a:ext uri="{FF2B5EF4-FFF2-40B4-BE49-F238E27FC236}">
                <a16:creationId xmlns:a16="http://schemas.microsoft.com/office/drawing/2014/main" id="{3BB8E9FA-F2EA-1E3D-AC61-EC9EA9DF30CF}"/>
              </a:ext>
            </a:extLst>
          </p:cNvPr>
          <p:cNvSpPr/>
          <p:nvPr/>
        </p:nvSpPr>
        <p:spPr>
          <a:xfrm>
            <a:off x="10366989" y="4992331"/>
            <a:ext cx="630620" cy="1581369"/>
          </a:xfrm>
          <a:prstGeom prst="rect">
            <a:avLst/>
          </a:prstGeom>
          <a:noFill/>
          <a:ln>
            <a:solidFill>
              <a:schemeClr val="tx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05974FB2-028A-5DB6-3ADE-C6E21879527E}"/>
              </a:ext>
            </a:extLst>
          </p:cNvPr>
          <p:cNvPicPr>
            <a:picLocks noChangeAspect="1"/>
          </p:cNvPicPr>
          <p:nvPr/>
        </p:nvPicPr>
        <p:blipFill>
          <a:blip r:embed="rId4"/>
          <a:stretch>
            <a:fillRect/>
          </a:stretch>
        </p:blipFill>
        <p:spPr>
          <a:xfrm>
            <a:off x="4371941" y="3384884"/>
            <a:ext cx="6660788" cy="33162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1579</Words>
  <Application>Microsoft Office PowerPoint</Application>
  <PresentationFormat>Custom</PresentationFormat>
  <Paragraphs>268</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Arial</vt:lpstr>
      <vt:lpstr>Arial Black</vt:lpstr>
      <vt:lpstr>Arial Rounded MT Bold</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LAPTOP</cp:lastModifiedBy>
  <cp:revision>8</cp:revision>
  <dcterms:created xsi:type="dcterms:W3CDTF">2024-06-02T08:48:28Z</dcterms:created>
  <dcterms:modified xsi:type="dcterms:W3CDTF">2024-11-04T09:26:47Z</dcterms:modified>
</cp:coreProperties>
</file>